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8"/>
  </p:notesMasterIdLst>
  <p:sldIdLst>
    <p:sldId id="397" r:id="rId3"/>
    <p:sldId id="353" r:id="rId4"/>
    <p:sldId id="354" r:id="rId5"/>
    <p:sldId id="386" r:id="rId6"/>
    <p:sldId id="391" r:id="rId7"/>
    <p:sldId id="387" r:id="rId8"/>
    <p:sldId id="389" r:id="rId9"/>
    <p:sldId id="375" r:id="rId10"/>
    <p:sldId id="307" r:id="rId11"/>
    <p:sldId id="308" r:id="rId12"/>
    <p:sldId id="360" r:id="rId13"/>
    <p:sldId id="367" r:id="rId14"/>
    <p:sldId id="309" r:id="rId15"/>
    <p:sldId id="361" r:id="rId16"/>
    <p:sldId id="392" r:id="rId17"/>
    <p:sldId id="311" r:id="rId18"/>
    <p:sldId id="313" r:id="rId19"/>
    <p:sldId id="314" r:id="rId20"/>
    <p:sldId id="315" r:id="rId21"/>
    <p:sldId id="343" r:id="rId22"/>
    <p:sldId id="344" r:id="rId23"/>
    <p:sldId id="323" r:id="rId24"/>
    <p:sldId id="384" r:id="rId25"/>
    <p:sldId id="385" r:id="rId26"/>
    <p:sldId id="396" r:id="rId27"/>
  </p:sldIdLst>
  <p:sldSz cx="6858000" cy="9906000" type="A4"/>
  <p:notesSz cx="6858000" cy="99456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FD"/>
    <a:srgbClr val="CCFFCC"/>
    <a:srgbClr val="FA6AE9"/>
    <a:srgbClr val="DAF8FE"/>
    <a:srgbClr val="FFFFCC"/>
    <a:srgbClr val="FEE2F8"/>
    <a:srgbClr val="FEDAE2"/>
    <a:srgbClr val="CCFFFF"/>
    <a:srgbClr val="D70B80"/>
    <a:srgbClr val="F7D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>
      <p:cViewPr>
        <p:scale>
          <a:sx n="100" d="100"/>
          <a:sy n="100" d="100"/>
        </p:scale>
        <p:origin x="-1230" y="5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5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60A9A-8049-4663-8968-0948D510B371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401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4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4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53651-AE74-4A00-B4D5-E4C961D5983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195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3267C-CD9B-4D3E-A033-BD5DB0C9FC20}" type="slidenum">
              <a:rPr lang="th-TH" smtClean="0">
                <a:solidFill>
                  <a:prstClr val="black"/>
                </a:solidFill>
              </a:rPr>
              <a:pPr/>
              <a:t>1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08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53651-AE74-4A00-B4D5-E4C961D5983F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32793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53651-AE74-4A00-B4D5-E4C961D5983F}" type="slidenum">
              <a:rPr lang="th-TH" smtClean="0"/>
              <a:t>23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416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772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71561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7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01208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621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59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22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44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34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832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20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08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572809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81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448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7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954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3338692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3338692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1592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223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052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2880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32610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2491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FC362-E223-4126-8686-0DA7F7299582}" type="datetimeFigureOut">
              <a:rPr lang="th-TH" smtClean="0"/>
              <a:t>17/05/56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4DA5-2E3A-447E-8E96-BD4855C7E21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0511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444AC-E939-4A3C-AA01-9010E0AC2909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17/05/56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29B82-7254-41BA-97E2-1F91EF74E6B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0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rgbClr val="FFFFCC"/>
          </a:fgClr>
          <a:bgClr>
            <a:srgbClr val="F3A9DE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dvd-ppt-slideshow.com/images/ppt-background/background-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80" y="7724894"/>
            <a:ext cx="6855415" cy="218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www.dvd-ppt-slideshow.com/images/ppt-background/background-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229"/>
            <a:ext cx="6855415" cy="258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182940"/>
            <a:ext cx="650807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 smtClean="0">
                <a:solidFill>
                  <a:srgbClr val="002060"/>
                </a:solidFill>
                <a:latin typeface="FreesiaUPC" pitchFamily="34" charset="-34"/>
                <a:cs typeface="FreesiaUPC" pitchFamily="34" charset="-34"/>
              </a:rPr>
              <a:t>ชุดกิจกรรมการเรียนรู้วิทยาศาสตร์</a:t>
            </a:r>
          </a:p>
          <a:p>
            <a:r>
              <a:rPr lang="th-TH" sz="3200" b="1" dirty="0" smtClean="0">
                <a:solidFill>
                  <a:srgbClr val="002060"/>
                </a:solidFill>
                <a:latin typeface="FreesiaUPC" pitchFamily="34" charset="-34"/>
                <a:cs typeface="FreesiaUPC" pitchFamily="34" charset="-34"/>
              </a:rPr>
              <a:t>หน่วยการเรียนรู้ที่ </a:t>
            </a:r>
            <a:r>
              <a:rPr lang="en-US" sz="3200" b="1" dirty="0" smtClean="0">
                <a:solidFill>
                  <a:srgbClr val="002060"/>
                </a:solidFill>
                <a:latin typeface="FreesiaUPC" pitchFamily="34" charset="-34"/>
                <a:cs typeface="FreesiaUPC" pitchFamily="34" charset="-34"/>
              </a:rPr>
              <a:t>5</a:t>
            </a:r>
            <a:r>
              <a:rPr lang="th-TH" sz="3200" b="1" dirty="0" smtClean="0">
                <a:solidFill>
                  <a:srgbClr val="002060"/>
                </a:solidFill>
                <a:latin typeface="FreesiaUPC" pitchFamily="34" charset="-34"/>
                <a:cs typeface="FreesiaUPC" pitchFamily="34" charset="-34"/>
              </a:rPr>
              <a:t> การดำรงชีวิตของพืช</a:t>
            </a:r>
          </a:p>
          <a:p>
            <a:r>
              <a:rPr lang="th-TH" sz="3200" b="1" dirty="0" smtClean="0">
                <a:solidFill>
                  <a:srgbClr val="002060"/>
                </a:solidFill>
                <a:latin typeface="FreesiaUPC" pitchFamily="34" charset="-34"/>
                <a:cs typeface="FreesiaUPC" pitchFamily="34" charset="-34"/>
              </a:rPr>
              <a:t>ชั้นมัธยมศึกษาปีที่ </a:t>
            </a:r>
            <a:r>
              <a:rPr lang="en-US" sz="3200" b="1" dirty="0" smtClean="0">
                <a:solidFill>
                  <a:srgbClr val="002060"/>
                </a:solidFill>
                <a:latin typeface="FreesiaUPC" pitchFamily="34" charset="-34"/>
                <a:cs typeface="FreesiaUPC" pitchFamily="34" charset="-34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785" y="7724894"/>
            <a:ext cx="670301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200" b="1" dirty="0">
                <a:solidFill>
                  <a:srgbClr val="C00000"/>
                </a:solidFill>
                <a:latin typeface="DokChampa" pitchFamily="34" charset="-34"/>
                <a:cs typeface="DokChampa" pitchFamily="34" charset="-34"/>
              </a:rPr>
              <a:t> </a:t>
            </a:r>
            <a:r>
              <a:rPr lang="th-TH" sz="3200" b="1" dirty="0" smtClean="0">
                <a:solidFill>
                  <a:srgbClr val="C00000"/>
                </a:solidFill>
                <a:latin typeface="DokChampa" pitchFamily="34" charset="-34"/>
                <a:cs typeface="DokChampa" pitchFamily="34" charset="-34"/>
              </a:rPr>
              <a:t> </a:t>
            </a:r>
            <a:r>
              <a:rPr lang="th-TH" sz="3400" b="1" dirty="0" smtClean="0">
                <a:solidFill>
                  <a:srgbClr val="1F497D">
                    <a:lumMod val="50000"/>
                  </a:srgbClr>
                </a:solidFill>
                <a:latin typeface="FreesiaUPC" pitchFamily="34" charset="-34"/>
                <a:cs typeface="FreesiaUPC" pitchFamily="34" charset="-34"/>
              </a:rPr>
              <a:t>นางวาสนา  พานพัฒนพงศ์</a:t>
            </a:r>
          </a:p>
          <a:p>
            <a:pPr algn="r"/>
            <a:r>
              <a:rPr lang="th-TH" sz="2400" b="1" dirty="0" smtClean="0">
                <a:solidFill>
                  <a:srgbClr val="1F497D">
                    <a:lumMod val="50000"/>
                  </a:srgbClr>
                </a:solidFill>
                <a:latin typeface="FreesiaUPC" pitchFamily="34" charset="-34"/>
                <a:cs typeface="FreesiaUPC" pitchFamily="34" charset="-34"/>
              </a:rPr>
              <a:t>ครูชำนาญการ   โรงเรียนบ้านเหมืองแร่</a:t>
            </a:r>
          </a:p>
          <a:p>
            <a:pPr algn="ctr"/>
            <a:r>
              <a:rPr lang="th-TH" sz="2400" b="1" dirty="0" smtClean="0">
                <a:solidFill>
                  <a:srgbClr val="1F497D">
                    <a:lumMod val="50000"/>
                  </a:srgbClr>
                </a:solidFill>
                <a:latin typeface="FreesiaUPC" pitchFamily="34" charset="-34"/>
                <a:cs typeface="FreesiaUPC" pitchFamily="34" charset="-34"/>
              </a:rPr>
              <a:t>                   สำนักงานเขตพื้นที่การศึกษาประถมศึกษาเชียงใหม่ เขต</a:t>
            </a:r>
            <a:r>
              <a:rPr lang="en-US" sz="2400" b="1" dirty="0" smtClean="0">
                <a:solidFill>
                  <a:srgbClr val="1F497D">
                    <a:lumMod val="50000"/>
                  </a:srgbClr>
                </a:solidFill>
                <a:latin typeface="FreesiaUPC" pitchFamily="34" charset="-34"/>
                <a:cs typeface="FreesiaUPC" pitchFamily="34" charset="-34"/>
              </a:rPr>
              <a:t> 3</a:t>
            </a:r>
          </a:p>
          <a:p>
            <a:pPr algn="r"/>
            <a:r>
              <a:rPr lang="th-TH" sz="2400" b="1" dirty="0" smtClean="0">
                <a:solidFill>
                  <a:srgbClr val="1F497D">
                    <a:lumMod val="50000"/>
                  </a:srgbClr>
                </a:solidFill>
                <a:latin typeface="FreesiaUPC" pitchFamily="34" charset="-34"/>
                <a:cs typeface="FreesiaUPC" pitchFamily="34" charset="-34"/>
              </a:rPr>
              <a:t>สำนักงานคณะกรรมการการศึกษาขั้นพื้นฐาน</a:t>
            </a:r>
          </a:p>
          <a:p>
            <a:pPr algn="r"/>
            <a:r>
              <a:rPr lang="th-TH" sz="2400" b="1" dirty="0" smtClean="0">
                <a:solidFill>
                  <a:srgbClr val="1F497D">
                    <a:lumMod val="50000"/>
                  </a:srgbClr>
                </a:solidFill>
                <a:latin typeface="FreesiaUPC" pitchFamily="34" charset="-34"/>
                <a:cs typeface="FreesiaUPC" pitchFamily="34" charset="-34"/>
              </a:rPr>
              <a:t>กระทรวงศึกษาธิการ </a:t>
            </a:r>
          </a:p>
        </p:txBody>
      </p:sp>
      <p:sp>
        <p:nvSpPr>
          <p:cNvPr id="5" name="Rectangle 4"/>
          <p:cNvSpPr/>
          <p:nvPr/>
        </p:nvSpPr>
        <p:spPr>
          <a:xfrm>
            <a:off x="2582" y="1981200"/>
            <a:ext cx="6852834" cy="58477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3200" b="1" dirty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ปัจจัยที่จำเป็นต่อกระบวนการสังเคราะห์ด้วยแสงของพืช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410200"/>
            <a:ext cx="2748803" cy="1600200"/>
          </a:xfrm>
          <a:prstGeom prst="rect">
            <a:avLst/>
          </a:prstGeom>
          <a:noFill/>
          <a:ln w="38100">
            <a:solidFill>
              <a:srgbClr val="56A818"/>
            </a:solidFill>
            <a:prstDash val="dash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 descr="http://kularb.net/images/chap2/pic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3124200"/>
            <a:ext cx="2619177" cy="3883257"/>
          </a:xfrm>
          <a:prstGeom prst="rect">
            <a:avLst/>
          </a:prstGeom>
          <a:noFill/>
          <a:ln w="19050">
            <a:solidFill>
              <a:srgbClr val="FF3399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007" y="3273657"/>
            <a:ext cx="2699797" cy="164919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00B0F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Rectangle 1"/>
          <p:cNvSpPr/>
          <p:nvPr/>
        </p:nvSpPr>
        <p:spPr>
          <a:xfrm>
            <a:off x="5562601" y="1219200"/>
            <a:ext cx="1066799" cy="584775"/>
          </a:xfrm>
          <a:prstGeom prst="rec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3200" b="1" dirty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ชุด</a:t>
            </a:r>
            <a:r>
              <a:rPr lang="th-TH" sz="3200" b="1" dirty="0" smtClean="0">
                <a:solidFill>
                  <a:srgbClr val="C00000"/>
                </a:solidFill>
                <a:latin typeface="FreesiaUPC" pitchFamily="34" charset="-34"/>
                <a:cs typeface="FreesiaUPC" pitchFamily="34" charset="-34"/>
              </a:rPr>
              <a:t>ที่ 1</a:t>
            </a:r>
            <a:endParaRPr lang="th-TH" sz="3200" b="1" dirty="0">
              <a:solidFill>
                <a:srgbClr val="C00000"/>
              </a:solidFill>
              <a:latin typeface="FreesiaUPC" pitchFamily="34" charset="-34"/>
              <a:cs typeface="Frees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7171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20754" y="1078766"/>
            <a:ext cx="4975246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5.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ต้นไม้ที่ปลูกบริเวณเกาะกลางถนนในกรุงเทพฯ มีอัตราการสังเคราะห์ด้วยแสงอย่างไร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สังเคราะห์ด้วยแสงไม่ได้เลย เพราะอากาศเป็นพิษ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สังเคราะห์ด้วยแสงได้เท่าๆ กับพืชที่ขึ้นใบบริเวณ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อื่นๆ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ค. สังเคราะห์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ด้วยแสงได้น้อยมาก เพราะได้รับแสงไม่เต็มที่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สังเคราะห์แสงได้มากกว่าปกติ เพราะมีปริมาณก๊าซคาร์บอนไดออกไซด์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มาก</a:t>
            </a:r>
            <a:endParaRPr lang="en-US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6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เหตุใดบริเวณที่มีสีขาวของใบชบาด่างจึงไม่เปลี่ยนสีเมื่อหยดสารละลายไอโอดีนลง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ไป</a:t>
            </a:r>
          </a:p>
          <a:p>
            <a:pPr marL="34290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ก.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เพราะไม่มีคลอโรฟีลล์จึงดูดซับแสง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ไม่ได้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เพราะเป็นบริเวณที่ท่อลำเลียงน้ำส่งไปไม่ถึง</a:t>
            </a:r>
          </a:p>
          <a:p>
            <a:pPr marL="342900" lvl="0" indent="-34290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เพราะไม่มีปากใบจึงดูดซับและก๊าซคาร์บอนไดออกไซด์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ไม่ได้</a:t>
            </a:r>
          </a:p>
          <a:p>
            <a:pPr marL="342900" indent="-34290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เพราะเป็นบริเวณที่ไม่สามารถดูดซึมก๊าซคาร์บอนไดออกไซด์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ได้</a:t>
            </a:r>
            <a:endParaRPr lang="en-US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7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ภายในเซลล์พืชมีสารสีเขียวในเม็ดสีเขียว สารนั้นคืออะไร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สารคลอโรพลาสต์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สารคลอโรฟิลล์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ไซโทพลาสซึม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โพโทพลาส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ซึม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8.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ที่ใต้ต้นไม้ใหญ่ที่มีใบหนาแน่นมาก ๆ มักจะไม่พบหญ้าขึ้นอยู่บริเวณรอบ ๆ โคนต้น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ทั้งนี้เพราะเหตุใด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มีความชุ่มชื่นน้อย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มีคาร์บอนไดออกไซด์น้อย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มีอาหารน้อย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ง.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แสงสว่างน้อย 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9.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ชนิดของแสงที่มีผลทำให้เกิดการสังเคราะห์ด้วยแสงได้มากที่สุด คือ 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ก. แสงสี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เขียว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 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แสงสีแดง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แสงสีน้ำเงิน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ง.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แสงสีม่วง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10.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ปัจจัยภายในที่ทำให้เกิดกระบวนการสังเคราะห์ด้วยแสงของพืช คือข้อใด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แสงแดด	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ออกซิเจน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คลอโรฟิลล์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ง. แว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คิวโอล</a:t>
            </a:r>
          </a:p>
          <a:p>
            <a:pPr lvl="0"/>
            <a:endParaRPr lang="en-US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1026" name="Picture 2" descr="E:\งานตกแต่ง\เด็ก\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6" y="8382000"/>
            <a:ext cx="881063" cy="104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loud Callout 1"/>
          <p:cNvSpPr/>
          <p:nvPr/>
        </p:nvSpPr>
        <p:spPr>
          <a:xfrm>
            <a:off x="3608377" y="8527111"/>
            <a:ext cx="1176336" cy="457200"/>
          </a:xfrm>
          <a:prstGeom prst="cloudCallout">
            <a:avLst>
              <a:gd name="adj1" fmla="val 76502"/>
              <a:gd name="adj2" fmla="val 4684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ตั้งใจนะจ๊ะ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7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93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20754" y="990600"/>
            <a:ext cx="497524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11.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แหล่งผลิตอาหารที่สำคัญที่สุดของพืชสีเขียว ได้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แก่ข้อใด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ใบ	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ลำต้น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คลอโรฟิลล์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คลอโรพ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ลาสต์</a:t>
            </a:r>
            <a:endParaRPr lang="en-US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12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ปัจจัยใดที่ไม่เกี่ยวข้องในกระบวนการสังเคราะห์ด้วยแสงของพืช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น้ำ	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มนุษย์	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ง.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คลอโรฟิลล์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13.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สารที่ใช้ทดสอบคาร์โบไฮเดตรที่เกิดขึ้นในใบพืช คือข้อใด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สารละลายเบเนดิกต์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สารละลายด่างทับทิม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สารละลายไอโอดีน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สารละลายไบยู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เร็ต</a:t>
            </a:r>
            <a:endParaRPr lang="en-US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14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บริเวณใดที่มีการสังเคราะห์ด้วยแสงเกิดขึ้นมากที่สุด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สวนสาธารณะ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ป่าดงดิบ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ทะเลสาบ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ทุ่งหญ้า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15.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ต้นอ่อนของพืช เช่น ต้นถั่วงอกจำเป็นต้องสร้างอาหาร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ด้วยกระบวนการสังเคราะห์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ด้วยแสงหรือไม่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จำเป็น เพราะพืชทุกชนิดต้องสร้างอาหาร	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ไม่จำเป็น เพราะมีอาหารสะสมอยู่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จำเป็น เพราะเป็นช่วงต้องเร่งการเจริญ		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ไม่จำเป็น เพราะรากสามารถหาอาหารได้</a:t>
            </a:r>
          </a:p>
          <a:p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1026" name="Picture 2" descr="E:\งานตกแต่ง\การ์ตูนน่ารัก\A0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679" y="7467600"/>
            <a:ext cx="1408113" cy="158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loud Callout 1"/>
          <p:cNvSpPr/>
          <p:nvPr/>
        </p:nvSpPr>
        <p:spPr>
          <a:xfrm>
            <a:off x="3543299" y="7620000"/>
            <a:ext cx="1387329" cy="641252"/>
          </a:xfrm>
          <a:prstGeom prst="cloudCallout">
            <a:avLst>
              <a:gd name="adj1" fmla="val 65225"/>
              <a:gd name="adj2" fmla="val 575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เป็นกำลังใจให้เพื่อนๆจ๊ะ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8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08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unched Tape 1"/>
          <p:cNvSpPr/>
          <p:nvPr/>
        </p:nvSpPr>
        <p:spPr>
          <a:xfrm>
            <a:off x="2438400" y="1143000"/>
            <a:ext cx="2438400" cy="533400"/>
          </a:xfrm>
          <a:prstGeom prst="flowChartPunchedTap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600" b="1" dirty="0" smtClean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กระดาษคำตอบแบบทดสอบก่อนเรียน</a:t>
            </a:r>
          </a:p>
          <a:p>
            <a:pPr algn="ctr"/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1905000"/>
            <a:ext cx="3810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</a:t>
            </a:r>
          </a:p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ชุดที่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ที่จำเป็นต่อกระบวนการสังเคราะห์ด้วยแสงของพืช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804353"/>
              </p:ext>
            </p:extLst>
          </p:nvPr>
        </p:nvGraphicFramePr>
        <p:xfrm>
          <a:off x="1955800" y="2667000"/>
          <a:ext cx="2997200" cy="4932680"/>
        </p:xfrm>
        <a:graphic>
          <a:graphicData uri="http://schemas.openxmlformats.org/drawingml/2006/table">
            <a:tbl>
              <a:tblPr firstRow="1" firstCol="1" bandRow="1"/>
              <a:tblGrid>
                <a:gridCol w="599440"/>
                <a:gridCol w="599440"/>
                <a:gridCol w="599440"/>
                <a:gridCol w="599440"/>
                <a:gridCol w="599440"/>
              </a:tblGrid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Calibri"/>
                          <a:ea typeface="Calibri"/>
                          <a:cs typeface="TH Sarabun New"/>
                        </a:rPr>
                        <a:t>ข้อ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>
                          <a:effectLst/>
                          <a:latin typeface="Calibri"/>
                          <a:ea typeface="Calibri"/>
                          <a:cs typeface="TH Sarabun New"/>
                        </a:rPr>
                        <a:t>ก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>
                          <a:effectLst/>
                          <a:latin typeface="Calibri"/>
                          <a:ea typeface="Calibri"/>
                          <a:cs typeface="TH Sarabun New"/>
                        </a:rPr>
                        <a:t>ข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Calibri"/>
                          <a:ea typeface="Calibri"/>
                          <a:cs typeface="TH Sarabun New"/>
                        </a:rPr>
                        <a:t>ค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Calibri"/>
                          <a:ea typeface="Calibri"/>
                          <a:cs typeface="TH Sarabun New"/>
                        </a:rPr>
                        <a:t>ง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/>
                          <a:ea typeface="Calibri"/>
                          <a:cs typeface="Cordia New"/>
                        </a:rPr>
                        <a:t>1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2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3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4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5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6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7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8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9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10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11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12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13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H Sarabun New"/>
                          <a:ea typeface="Calibri"/>
                          <a:cs typeface="Cordia New"/>
                        </a:rPr>
                        <a:t>14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/>
                          <a:ea typeface="Calibri"/>
                          <a:cs typeface="Cordia New"/>
                        </a:rPr>
                        <a:t>15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H Sarabun New"/>
                          <a:ea typeface="Calibri"/>
                          <a:cs typeface="Cordia New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401030"/>
              </p:ext>
            </p:extLst>
          </p:nvPr>
        </p:nvGraphicFramePr>
        <p:xfrm>
          <a:off x="2667000" y="8025384"/>
          <a:ext cx="1860550" cy="280416"/>
        </p:xfrm>
        <a:graphic>
          <a:graphicData uri="http://schemas.openxmlformats.org/drawingml/2006/table">
            <a:tbl>
              <a:tblPr firstRow="1" firstCol="1" bandRow="1"/>
              <a:tblGrid>
                <a:gridCol w="930275"/>
                <a:gridCol w="930275"/>
              </a:tblGrid>
              <a:tr h="2804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คะแนนที่ได้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4" descr="E:\รูปการ์ตูน\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025" y="7162800"/>
            <a:ext cx="101041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loud Callout 8"/>
          <p:cNvSpPr/>
          <p:nvPr/>
        </p:nvSpPr>
        <p:spPr>
          <a:xfrm>
            <a:off x="5186855" y="6430517"/>
            <a:ext cx="1271735" cy="516634"/>
          </a:xfrm>
          <a:prstGeom prst="cloudCallout">
            <a:avLst>
              <a:gd name="adj1" fmla="val -31429"/>
              <a:gd name="adj2" fmla="val 11256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สู้..สู้..นะจ๊ะ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9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70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1409699" y="990600"/>
            <a:ext cx="4267201" cy="1528247"/>
          </a:xfrm>
          <a:prstGeom prst="round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529944"/>
              </p:ext>
            </p:extLst>
          </p:nvPr>
        </p:nvGraphicFramePr>
        <p:xfrm>
          <a:off x="988949" y="2971800"/>
          <a:ext cx="5105400" cy="6060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446"/>
                <a:gridCol w="457200"/>
                <a:gridCol w="4168754"/>
              </a:tblGrid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ข้อที่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ตอบ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เหตุผล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1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ค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เพราะก๊าซออกซิเจนเป็นผลิตภัณฑ์ที่ได้จากการสร้างอาหารของพืชด้วยแสง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2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ง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เพราะแสงเป็นปัจจัยที่ช่วยในการสร้างอาหารของพืชด้วยแสง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29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3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ค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เพราะในการสร้างอาหารของพืชมีแสงเป็นปัจจัยหนึ่งที่เป็นความร้อน </a:t>
                      </a:r>
                    </a:p>
                    <a:p>
                      <a:pPr algn="l"/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ส่วนผลิตภัณฑ์ที่ได้จากการสร้างอาหารของพืช คือ น้ำตาลกูลโคส และ</a:t>
                      </a:r>
                    </a:p>
                    <a:p>
                      <a:pPr algn="l"/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ก๊าซออกซิเจน ซึ่งทั้งสองชนิดเป็นสารประกอบทางเคมี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4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ก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เพราะต้องสกัดคลอโรฟิลล์ออกก่อนๆที่จะทดสอบหาแป้งในใบพืช ซึ่งสารที่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จะสกัดคลอโรฟิลล์ได้  คือ แอลกอฮอล์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5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ง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เพราะกรุงเทพฯ มีปริมาณก๊าซคาร์บอนไดออกไซด์มากซึ่งทำให้พืชสร้างอาหารได้มากตามไปด้วย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6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ก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เพราะคลอโรฟิลล์มีหน้าที่ในการดูดซับพลังงานแสง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7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ข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เพราะคลอโรฟิลล์ เป็นสารสีเขียวที่อยู่ภายในคลอโรพลาสต์ ซึ่งมีในเซลล์พืช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8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ง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เพราะแสงเป็นแหล่งพลังงานที่พืชต้องใช่ในการสร้างอาหารของพืชภายในหน่วยคลอโรพลาสต์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29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9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ง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 ชนิดของแสงที่มีผลทำให้เกิดกระบวนการสังเคราะห์ด้วยแสงได้มากที่สุด คือแสงสีม่วง แสงสีแดง และแสงสีน้ำเงินตามลำดับ แสงสีเขียวมีผลน้อยที่สุด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296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10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ค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เพราะแสงแดดเป็นปัจจัยภายนอก ออกซิเจนเป็นผลิตภัณฑ์ที่ได้จากการสร้าง</a:t>
                      </a:r>
                    </a:p>
                    <a:p>
                      <a:pPr marL="342900" indent="-342900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อาหารของพืชด้วยแสง และแวคิวโอลไม่เกี่ยวข้องกับกระบวนการสร้าง</a:t>
                      </a:r>
                    </a:p>
                    <a:p>
                      <a:pPr marL="342900" indent="-342900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อาหารของพืชด้วยแสง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6400" y="1071047"/>
            <a:ext cx="3819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เฉลยแบบทดสอบก่อนเรียน </a:t>
            </a: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ปัจจัยที่จำเป็นต่อกระบวนการสังเคราะห์ด้วยแสงของพืช </a:t>
            </a: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กลุ่ม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สาระการเรียนรู้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วิทยาศาสตร์    ชั้น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มัธยมศึกษาปีที่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จำนวน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 ข้อ   คะแนนเต็ม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 15 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คะแนน    เวลา 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นาที</a:t>
            </a:r>
          </a:p>
        </p:txBody>
      </p:sp>
      <p:sp>
        <p:nvSpPr>
          <p:cNvPr id="6" name="Rectangle 5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10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9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1425450" y="914400"/>
            <a:ext cx="4267201" cy="1447800"/>
          </a:xfrm>
          <a:prstGeom prst="round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black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874565"/>
              </p:ext>
            </p:extLst>
          </p:nvPr>
        </p:nvGraphicFramePr>
        <p:xfrm>
          <a:off x="990600" y="2763524"/>
          <a:ext cx="5105400" cy="3865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446"/>
                <a:gridCol w="457200"/>
                <a:gridCol w="4168754"/>
              </a:tblGrid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ข้อที่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ตอบ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เหตุผล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97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11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ก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เพราะเซลล์ของใบมีออร์แกเนลล์ชื่อคลอโรฟิลล์ ซึ่งภายในมีคลอโรฟิลล์จะดูด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ซับพลังงานแสงทำให้เกิดการสร้างอาหารของพืชด้วยแสง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12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ค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เพราะมนุษย์ไม่ใช่ปัจจัยที่เกี่ยวข้องกับการสร้างอาหารของพืชด้วยแสง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13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ค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เพราะสารละลายไอโอดีนมีคุณสมบัติในการทดสอบหาแป้งในใบของพืช</a:t>
                      </a:r>
                      <a:r>
                        <a:rPr lang="th-TH" sz="1600" baseline="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 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44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14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ข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เพราะป่าดงดิบ คาร์บอนจะถูกนำไปใช้โดยพืชถึง 2 กิโลกรัมต่อตารางเมตร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ต่อปีจากพืช สารอินทรีย์ของคาร์บอนก็จะผ่านยังสัตว์โดยการกินการย่อย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และนำไปใช้ในรูปแบบต่าง ๆ ในที่สุดทั้งพืชและสัตว์จะคืนคาร์บอน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สู่บรรยากาศโดยการหายใจ และบางส่วนของคาร์บอนที่ยังคงประกอบเป็น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เนื้อเยื่อของพืชและสัตว์ จะมีการหมุนเวียนกลับสู่บรรยากาศใหม่หลังจาก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พืชและสัตว์ตาย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15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ก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เพราะกระบวนการสร้างอาหารของพืชด้วยแสงเป็นการสร้างอาหารของพืช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+mn-ea"/>
                          <a:cs typeface="TH Sarabun New" pitchFamily="34" charset="-34"/>
                        </a:rPr>
                        <a:t>ทุกชนิด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E:\งานตกแต่ง\การ์ตูนน่ารัก\A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021" y="7179468"/>
            <a:ext cx="1993107" cy="1812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loud Callout 1"/>
          <p:cNvSpPr/>
          <p:nvPr/>
        </p:nvSpPr>
        <p:spPr>
          <a:xfrm>
            <a:off x="3772209" y="7054288"/>
            <a:ext cx="1409391" cy="734780"/>
          </a:xfrm>
          <a:prstGeom prst="cloudCallout">
            <a:avLst>
              <a:gd name="adj1" fmla="val -74074"/>
              <a:gd name="adj2" fmla="val 61458"/>
            </a:avLst>
          </a:prstGeom>
          <a:solidFill>
            <a:srgbClr val="FFFF99"/>
          </a:solidFill>
          <a:ln>
            <a:solidFill>
              <a:srgbClr val="C701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เพื่อนๆ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เก่งมากคะ...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990600"/>
            <a:ext cx="3819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แบบทดสอบก่อนเรียน </a:t>
            </a: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ปัจจัยที่จำเป็นต่อกระบวนการสังเคราะห์ด้วยแสงของพืช </a:t>
            </a: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กลุ่ม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สาระการเรียนรู้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วิทยาศาสตร์    ชั้น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มัธยมศึกษาปีที่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จำนวน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 ข้อ   คะแนนเต็ม  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 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คะแนน   เวลา 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นาที</a:t>
            </a:r>
          </a:p>
        </p:txBody>
      </p:sp>
      <p:sp>
        <p:nvSpPr>
          <p:cNvPr id="7" name="Rectangle 6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11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17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งานตกแต่ง\กรอบและมุม\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66294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85800" y="3200400"/>
            <a:ext cx="5715000" cy="2817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th-TH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กิจกรรมที่ </a:t>
            </a:r>
            <a:r>
              <a:rPr lang="en-US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1</a:t>
            </a:r>
            <a:r>
              <a:rPr lang="th-TH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endParaRPr lang="th-TH" b="1" dirty="0" smtClean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 algn="ctr">
              <a:lnSpc>
                <a:spcPct val="115000"/>
              </a:lnSpc>
            </a:pPr>
            <a:r>
              <a:rPr lang="th-TH" sz="2400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24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คลอโรฟิลล์กับกระบวนการสังเคราะห์ด้วยแสงของพืช</a:t>
            </a:r>
            <a:endParaRPr lang="en-US" sz="2400" b="1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 algn="ctr">
              <a:lnSpc>
                <a:spcPct val="115000"/>
              </a:lnSpc>
            </a:pPr>
            <a:r>
              <a:rPr lang="th-TH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กิจกรรม</a:t>
            </a:r>
            <a:r>
              <a:rPr lang="th-TH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ที่ </a:t>
            </a:r>
            <a:r>
              <a:rPr lang="en-US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 </a:t>
            </a:r>
            <a:r>
              <a:rPr lang="th-TH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endParaRPr lang="th-TH" b="1" dirty="0" smtClean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 algn="ctr">
              <a:lnSpc>
                <a:spcPct val="115000"/>
              </a:lnSpc>
            </a:pPr>
            <a:r>
              <a:rPr lang="th-TH" sz="2400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24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แสงกับกระบวนการสังเคราะห์ด้วยแสงของพืช</a:t>
            </a:r>
            <a:r>
              <a:rPr lang="th-TH" sz="2400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	</a:t>
            </a:r>
          </a:p>
          <a:p>
            <a:pPr lvl="0" algn="ctr">
              <a:lnSpc>
                <a:spcPct val="115000"/>
              </a:lnSpc>
            </a:pPr>
            <a:r>
              <a:rPr lang="th-TH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กิจกรรม</a:t>
            </a:r>
            <a:r>
              <a:rPr lang="th-TH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ที่ </a:t>
            </a:r>
            <a:r>
              <a:rPr lang="en-US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3 </a:t>
            </a:r>
            <a:r>
              <a:rPr lang="th-TH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endParaRPr lang="th-TH" b="1" dirty="0" smtClean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2200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22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แก๊สคาร์บอนไดออกไซด์กับกระบวนการสังเคราะห์ด้วยแสงของพืช</a:t>
            </a:r>
            <a:endParaRPr lang="th-TH" sz="2200" b="1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12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6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:\งานตกแต่ง\กรอบและมุม\0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854" y="934951"/>
            <a:ext cx="4669299" cy="81764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1067133" y="2133600"/>
            <a:ext cx="5135021" cy="863879"/>
          </a:xfrm>
          <a:prstGeom prst="roundRect">
            <a:avLst/>
          </a:prstGeom>
          <a:gradFill>
            <a:gsLst>
              <a:gs pos="77000">
                <a:srgbClr val="C1F2FF"/>
              </a:gs>
              <a:gs pos="90000">
                <a:schemeClr val="accent5">
                  <a:tint val="15000"/>
                  <a:satMod val="350000"/>
                </a:schemeClr>
              </a:gs>
            </a:gsLst>
          </a:gradFill>
          <a:ln w="19050">
            <a:solidFill>
              <a:srgbClr val="0070C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จุดประสงค์ </a:t>
            </a:r>
          </a:p>
          <a:p>
            <a:pPr lvl="0"/>
            <a:r>
              <a:rPr lang="th-TH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ทดลอง</a:t>
            </a:r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และสรุปความสำคัญของ</a:t>
            </a:r>
            <a:r>
              <a:rPr lang="th-TH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คลอโรฟิลล์  แสง  แก๊สคาร์บอนไดออกไซด์</a:t>
            </a:r>
          </a:p>
          <a:p>
            <a:pPr lvl="0"/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และน้ำ  ที่มีต่อก</a:t>
            </a:r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ระบวนการสังเคราะห์ด้วยแสงของพืชได้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949304" y="3276600"/>
            <a:ext cx="5332582" cy="2152154"/>
          </a:xfrm>
          <a:prstGeom prst="roundRect">
            <a:avLst/>
          </a:prstGeom>
          <a:solidFill>
            <a:srgbClr val="FEE2F8"/>
          </a:solidFill>
          <a:ln w="19050">
            <a:solidFill>
              <a:srgbClr val="FA6AE9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อุปกรณ์และสารเคมี</a:t>
            </a:r>
          </a:p>
          <a:p>
            <a:pPr lvl="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1.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ใบชบาด่าง    	1    ใบ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	 2.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สารละลายไอโอดีน    1 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  </a:t>
            </a:r>
          </a:p>
          <a:p>
            <a:pPr lvl="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3.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น้ำแป้ง   	5  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	 4.แอลกอฮอล์            15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5.น้ำ           100  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	 6.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ไม้ขีด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ไฟ                1  กลัด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7.บีกเกอร์ขนาด 	250 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1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ใบ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	 8.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ปากคีบ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       1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อัน             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9.หลอดทดลองขนาดใหญ่    1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ใบ        	10.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หลอดทดลองขนาดเล็ก   1  ใบ     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11.หลอดหยด 	              1 อัน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	12.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ถ้วยกระเบื้อง       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 ใบ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13.ตะเกียงแอลกอฮอล์พร้อมที่กั้นลมและตะแกรงลวด  1 ชุด</a:t>
            </a:r>
          </a:p>
        </p:txBody>
      </p:sp>
      <p:sp>
        <p:nvSpPr>
          <p:cNvPr id="4" name="Rectangle 3"/>
          <p:cNvSpPr/>
          <p:nvPr/>
        </p:nvSpPr>
        <p:spPr>
          <a:xfrm>
            <a:off x="949303" y="5781674"/>
            <a:ext cx="5332582" cy="3169075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วิธี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ทำการทดลอง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1. นำใบชบาด่างที่ถูกแสงแดดประมาณ 3 ชั่วโมง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มา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วาดรูปเพื่อแสดงส่วนที่เป็นสี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ขาวและสี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เขียว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2. สกัดคลอฟีลล์ในใบชบาด่างโดยต้มน้ำ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10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0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ในบีกเกอร์ขนาด 250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จนน้ำ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เดือดใส่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ใบชบาด่างที่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เด็ดในข้อ (1) ลงไปต้มต่อไปเป็นเวลา 1 นาที แล้วคีบใบชบาด่าง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ออกจาก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บีกเกอร์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ใส่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ลงในหลอด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ทดลองขนาดใหญ่ เติมแอลกอฮอล์ 15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แช่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หลอดทดลอง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ลงในบีกเกอร์ที่ยัง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ต้ม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อยู่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เป็นเวลา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2 นาที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จนกระทั่งสังเกตใบชบาด่างมีสีซีด นำใบชบา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ด่าง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ไปล้างด้วยน้ำเย็น </a:t>
            </a:r>
          </a:p>
          <a:p>
            <a:pPr lvl="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นำใบชบาด่างที่ล้างแล้ววางในถ้วยกระเบื้อง หยดด้วยสารละลายไอโอดีน 3 หยด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โดย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หยดให้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ทั่ว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ทั้ง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ใบ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ทิ้งไว้ 30 วินาที นำใบชบาด่างล้างน้ำ สังเกตการเปลี่ยนแปลง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ที่เกิดขึ้น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พร้อมทั้ง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บันทึก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ผล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การทดลอง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รินน้ำแป้ง 5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cm</a:t>
            </a:r>
            <a:r>
              <a:rPr lang="en-US" sz="1600" baseline="300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ลงในหลอดทดลองขนาดเล็ก หยดสารละลายไอโอดีน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หยด ลง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ในน้ำแป้ง 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สังเกต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การเปลี่ยนแปลงและบันทึกการทดลอง</a:t>
            </a:r>
          </a:p>
          <a:p>
            <a:pPr lvl="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5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นำผลการทดลองในข้อที่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)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และ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)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มาเปรียบเทียบ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กันและบันทึกผล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การทดลอง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6145" y="1020611"/>
            <a:ext cx="3938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th-TH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</a:t>
            </a:r>
            <a:endParaRPr lang="th-TH" sz="1800" b="1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ทดลองคลอโรฟิลล์กับกระบวนการสังเคราะห์ด้วยแสงของ</a:t>
            </a:r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พืช</a:t>
            </a:r>
          </a:p>
        </p:txBody>
      </p:sp>
      <p:sp>
        <p:nvSpPr>
          <p:cNvPr id="7" name="Rectangle 6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13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51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783754" y="2744973"/>
            <a:ext cx="1371600" cy="379227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รูปแสดงการทดลอง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149961" y="1066800"/>
            <a:ext cx="4832516" cy="1447800"/>
          </a:xfrm>
          <a:prstGeom prst="roundRect">
            <a:avLst/>
          </a:prstGeom>
          <a:solidFill>
            <a:srgbClr val="FFEFFD"/>
          </a:solidFill>
          <a:ln w="19050">
            <a:solidFill>
              <a:srgbClr val="FA6AE9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หมายเหตุ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1. ใบชบาด่างที่ใช้ทดลองต้องเป็นใบที่เด็ดมาในวันที่ทำการทดลอง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2. แอลกอฮอล์เป็นสารไวไฟ ดังนั้นในการต้มใบชบาด่างในแอลกอฮอล์จึงต้องให้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ความ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ร้อนผ่านน้ำ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3. ในการหยดสารละลายไอโอดีนควรระวังอย่าให้สารละลายไอโอดีนถูกผิวหนัง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1026" name="Picture 2" descr="C:\Users\TEACHER\Desktop\รูปLab กิจกรรมที่ 2\SANY00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85119" y="6248400"/>
            <a:ext cx="2316362" cy="1737173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EACHER\Desktop\รูปLab กิจกรรมที่ 2\SANY00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10829" y="3429000"/>
            <a:ext cx="1737172" cy="2316362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EACHER\Desktop\รูปLab กิจกรรมที่ 2\SANY01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1" y="3429000"/>
            <a:ext cx="1731665" cy="2309020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09437" y="5783462"/>
            <a:ext cx="2016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รูปที่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ใบชบาด่างต้มในน้ำเดือด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26997" y="5783462"/>
            <a:ext cx="2084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รูปที่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สกัดคลอโรฟิลล์ใบชบาด่าง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5045" y="7985573"/>
            <a:ext cx="2303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รูปที่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3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ทดสอบด้วยสารละลายไอโอดีน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53693" y="8551338"/>
            <a:ext cx="3522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ถ่ายภาพโดย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: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วาสนา  พานพัฒนพงศ์ (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9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ธันวาคม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2553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) 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14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57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264827"/>
              </p:ext>
            </p:extLst>
          </p:nvPr>
        </p:nvGraphicFramePr>
        <p:xfrm>
          <a:off x="870720" y="6189757"/>
          <a:ext cx="5290320" cy="2954243"/>
        </p:xfrm>
        <a:graphic>
          <a:graphicData uri="http://schemas.openxmlformats.org/drawingml/2006/table">
            <a:tbl>
              <a:tblPr firstRow="1" firstCol="1" bandRow="1"/>
              <a:tblGrid>
                <a:gridCol w="2710680"/>
                <a:gridCol w="2579640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สิ่ง</a:t>
                      </a: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ที่นำมาทดลอง</a:t>
                      </a: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ผลการ</a:t>
                      </a: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ทดลอง</a:t>
                      </a: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1.</a:t>
                      </a: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ใบชบาด่างต้มในน้ำเดือด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2.ใบชบาด่างต้มในแอลกอฮอล์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3.ส่วนที่มีสีเขียวของใบชบาด่างทดสอบกับ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  สารละลายไอโอดีน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4.</a:t>
                      </a: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 ส่วนที่มีสีขาวของใบชบาด่างทดสอบกับ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   สารละลายไอโอดีน</a:t>
                      </a:r>
                      <a:endParaRPr lang="en-US" sz="1600" b="0" dirty="0" smtClean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5.</a:t>
                      </a:r>
                      <a:r>
                        <a:rPr lang="th-TH" sz="160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น้ำแป้งทดสอบกับสารละลายไอโอดีน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019174" y="5562600"/>
            <a:ext cx="2571390" cy="383340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ตารางบันทึกผลการทดลอง  (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5 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คะแนน )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49" y="4038600"/>
            <a:ext cx="337185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692515"/>
              </p:ext>
            </p:extLst>
          </p:nvPr>
        </p:nvGraphicFramePr>
        <p:xfrm>
          <a:off x="933450" y="2333242"/>
          <a:ext cx="5332583" cy="2848358"/>
        </p:xfrm>
        <a:graphic>
          <a:graphicData uri="http://schemas.openxmlformats.org/drawingml/2006/table">
            <a:tbl>
              <a:tblPr firstRow="1" firstCol="1" bandRow="1"/>
              <a:tblGrid>
                <a:gridCol w="2800350"/>
                <a:gridCol w="2532233"/>
              </a:tblGrid>
              <a:tr h="32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ภาพวาดใบชบาด่าง</a:t>
                      </a: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ก่อนการทดลอง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ภาพวาดใบชบาด่าง</a:t>
                      </a: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หลังการทดลอง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3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841821" y="990600"/>
            <a:ext cx="5467742" cy="377025"/>
          </a:xfrm>
          <a:prstGeom prst="roundRect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8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แบบบันทึกกิจกรรมที่ </a:t>
            </a:r>
            <a:r>
              <a:rPr lang="en-US" sz="18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8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ทดลองคลอโรฟิลล์กับกระบวนการสังเคราะห์ด้วยแสงของพืช</a:t>
            </a:r>
            <a:r>
              <a:rPr lang="en-US" sz="18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endParaRPr lang="th-TH" sz="18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52500" y="1752600"/>
            <a:ext cx="2638064" cy="381000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แสดงภาพวาดของใบชบาด่าง (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คะแนน )  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15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06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066800" y="968208"/>
            <a:ext cx="2482616" cy="403392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คำถามประกอบกิจกรรมที่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(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4 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คะแนน )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6" name="Round Diagonal Corner Rectangle 15"/>
          <p:cNvSpPr/>
          <p:nvPr/>
        </p:nvSpPr>
        <p:spPr>
          <a:xfrm>
            <a:off x="1003804" y="1600200"/>
            <a:ext cx="5098312" cy="990600"/>
          </a:xfrm>
          <a:prstGeom prst="round2DiagRect">
            <a:avLst/>
          </a:prstGeom>
          <a:solidFill>
            <a:schemeClr val="bg1"/>
          </a:solidFill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ในการทดลองนี้แอลกอออล์ที่ใช้ต้มใบชบาด่างทำหน้าที่อะไร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7" name="Round Diagonal Corner Rectangle 16"/>
          <p:cNvSpPr/>
          <p:nvPr/>
        </p:nvSpPr>
        <p:spPr>
          <a:xfrm>
            <a:off x="1002032" y="5334000"/>
            <a:ext cx="5094768" cy="1066800"/>
          </a:xfrm>
          <a:prstGeom prst="round2DiagRect">
            <a:avLst/>
          </a:prstGeom>
          <a:solidFill>
            <a:schemeClr val="bg1"/>
          </a:solidFill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4.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เมื่อทดสอบสารละลายไอโอดีนกับใบชบาด่างแล้วได้ผลการทดสอบเป็นอย่างไร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....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8" name="Round Diagonal Corner Rectangle 17"/>
          <p:cNvSpPr/>
          <p:nvPr/>
        </p:nvSpPr>
        <p:spPr>
          <a:xfrm>
            <a:off x="996716" y="4217505"/>
            <a:ext cx="5105400" cy="811695"/>
          </a:xfrm>
          <a:prstGeom prst="round2DiagRect">
            <a:avLst/>
          </a:prstGeom>
          <a:solidFill>
            <a:schemeClr val="bg1"/>
          </a:soli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3.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ในการทดลองนี้ใช้สารละลายไอโอดีนเพื่อทดสอบอะไร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……………………………………………………………………………………………………………………………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9" name="Round Diagonal Corner Rectangle 18"/>
          <p:cNvSpPr/>
          <p:nvPr/>
        </p:nvSpPr>
        <p:spPr>
          <a:xfrm>
            <a:off x="976044" y="2832652"/>
            <a:ext cx="5098312" cy="1129748"/>
          </a:xfrm>
          <a:prstGeom prst="round2DiagRect">
            <a:avLst/>
          </a:prstGeom>
          <a:solidFill>
            <a:schemeClr val="bg1"/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2.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หลังจากการต้มใบชบาด่างในแอลกอออล์แล้ว ใบชบาด่างมีลักษณะเป็นแบบใด และ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แอลกอฮอล์ที่ใช้ต้มมีสีอะไร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.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120755" y="6691409"/>
            <a:ext cx="2003446" cy="318991"/>
          </a:xfrm>
          <a:prstGeom prst="roundRec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สรุปผลการทดลอง (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4 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คะแนน )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0754" y="7117140"/>
            <a:ext cx="49536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2447" y="8881646"/>
            <a:ext cx="543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ชื่อ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……………………………………………..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สกุล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……………………………………………..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เลขที่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………..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ชั้น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……….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16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03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1" y="1420297"/>
            <a:ext cx="480060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th-TH" sz="1800" b="1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 algn="just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</a:t>
            </a:r>
          </a:p>
          <a:p>
            <a:pPr lvl="0" algn="just"/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 algn="thaiDist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ชุดกิจกรรมการเรียนรู้วิทยาศาสตร์ หน่วยการเรียนรู้ที่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5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การ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ดำรงชีวิตของพืช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สำหรับ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นักเรียนชั้นมัธยมศึกษาปี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ที่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1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เป็นชุดกิจกรรมที่จัดกิจกรรมการเรียนการสอนที่หลากหลาย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ตามหลักสูตรการศึกษาขั้นพื้นฐานพุทธศักราช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2551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ที่เน้นผู้เรียนเป็น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สำคัญ ผู้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ศึกษาได้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ศึกษาวิธีการสร้างชุดกิจกรรมการเรียนรู้วิทยาศาสตร์ และ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การใช้สื่อการ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เรียนการสอน ตลอดจนวิเคราะห์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ข้อดี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และข้อเสียของ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สื่อการสอนแต่ละ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ประเภทเพื่อเป็น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แนวทางในการจัดทำชุด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กิจกรรมการเรียนรู้วิทยาศาสตร์ 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th-TH" sz="10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ชุดกิจกรรมการเรียนรู้วิทยาศาสตร์ ประกอบด้วยจำนวน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6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  ดังนี้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ชุดที่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ปัจจัยที่จำเป็นต่อกระบวนการสังเคราะห์ด้วยแสงของพืช 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 ชุด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2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กระบวนการสังเคราะห์ด้วยแสงของพืช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 ระบบการลำเลียงของพืช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ชุด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ระบบการสืบพันธุ์ของพืช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ชุด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5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การเจริญเติบโตและการตอบสนองต่อสิ่งเร้าของพืช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6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 พืชกับเทคโนโลยีชีวภาพ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en-US" sz="10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 algn="thaiDist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ผู้จัดทำ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จึงหวังเป็นอย่างยิ่งว่า ชุด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กิจกรรมการเรียนรู้วิทยาศาสตร์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ชุดนี้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จะ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ช่วยให้นักเรียนเข้าใจเนื้อหาได้ง่ายและชัดเจนยิ่งขึ้น มีพัฒนาการด้านผลสัมฤทธิ์ทางการเรียนสูงขึ้น และเป็นประโยชน์ต่อผู้สนใจศึกษาที่นำไปเป็นแนวทางในการ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ปรับปรุงกิจกรรมการ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เรียนการสอนและนวัตกรรมทางการศึกษา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 algn="thaiDist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ทั้งนี้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ทาง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ผู้จัดทำขอขอบพระคุณท่านผู้อำนวยการโรงเรียน รองผู้อำนวยการ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โรงเรียน คณะ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ครูบุคลากรและนักเรียนโรงเรียนบ้าน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เหมืองแร่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ตลอดจน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ผู้มีส่วนช่วยเหลือทุกคน ที่ทำให้ชุด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กิจกรรมการเรียนรู้วิทยาศาสตร์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เล่มนี้สำเร็จลุล่วงไปด้วยดี และเป็นประโยชน์ต่อการพัฒนาคุณภาพการศึกษา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ต่อไป</a:t>
            </a:r>
          </a:p>
          <a:p>
            <a:pPr lvl="0"/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                                                            วาสนา พานพัฒ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นพงศ์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endParaRPr lang="th-TH" dirty="0"/>
          </a:p>
        </p:txBody>
      </p:sp>
      <p:sp>
        <p:nvSpPr>
          <p:cNvPr id="16" name="Rectangle 15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ก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7170" name="Picture 2" descr="C:\Users\TEACHER\Desktop\งานตกแต่ง\กรอบภาพสวยงาม\jpeg\krob4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733" y="1219200"/>
            <a:ext cx="120004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05200" y="1459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latin typeface="TH Sarabun New" pitchFamily="34" charset="-34"/>
                <a:cs typeface="TH Sarabun New" pitchFamily="34" charset="-34"/>
              </a:rPr>
              <a:t>คำนำ</a:t>
            </a:r>
            <a:endParaRPr lang="th-TH" sz="18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2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938059"/>
              </p:ext>
            </p:extLst>
          </p:nvPr>
        </p:nvGraphicFramePr>
        <p:xfrm>
          <a:off x="925605" y="5950664"/>
          <a:ext cx="5290320" cy="3193336"/>
        </p:xfrm>
        <a:graphic>
          <a:graphicData uri="http://schemas.openxmlformats.org/drawingml/2006/table">
            <a:tbl>
              <a:tblPr firstRow="1" firstCol="1" bandRow="1"/>
              <a:tblGrid>
                <a:gridCol w="2668418"/>
                <a:gridCol w="2621902"/>
              </a:tblGrid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สิ่ง</a:t>
                      </a: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ที่นำมาทดลอง</a:t>
                      </a: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ผลการ</a:t>
                      </a: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ทดลอง</a:t>
                      </a:r>
                      <a:endParaRPr lang="en-US" sz="1600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1.</a:t>
                      </a: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ใบชบาด่างต้มในน้ำเดือด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th-TH" sz="1600" b="0" dirty="0" smtClean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solidFill>
                            <a:srgbClr val="002060"/>
                          </a:solidFill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ใบชบาด่างไม่เปลี่ยนแปลง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solidFill>
                            <a:srgbClr val="002060"/>
                          </a:solidFill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น้ำมีสีเขียวอ่อน</a:t>
                      </a:r>
                      <a:endParaRPr lang="en-US" sz="1600" b="0" dirty="0">
                        <a:solidFill>
                          <a:srgbClr val="002060"/>
                        </a:solidFill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2.ใบชบาด่างต้มในแอลกอฮอล์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 smtClean="0">
                          <a:solidFill>
                            <a:srgbClr val="002060"/>
                          </a:solidFill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ใบชบาด่างมีสีซีด</a:t>
                      </a:r>
                      <a:r>
                        <a:rPr lang="th-TH" sz="1600" baseline="0" dirty="0" smtClean="0">
                          <a:solidFill>
                            <a:srgbClr val="002060"/>
                          </a:solidFill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 ใบเหี่ยวไม่เต่งตึง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aseline="0" dirty="0" smtClean="0">
                          <a:solidFill>
                            <a:srgbClr val="002060"/>
                          </a:solidFill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และแอลกอฮอล์มีสีเขียวเข้ม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3.ส่วนที่มีสีเขียวของใบชบาด่างทดสอบกับ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  สารละลายไอโอดีน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solidFill>
                            <a:srgbClr val="002060"/>
                          </a:solidFill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เปลี่ยนเป็นสีม่วงแกมน้ำเงิน</a:t>
                      </a:r>
                      <a:endParaRPr lang="en-US" sz="1600" b="0" dirty="0">
                        <a:solidFill>
                          <a:srgbClr val="002060"/>
                        </a:solidFill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4.</a:t>
                      </a: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 ส่วนที่มีสีขาวของใบชบาด่างทดสอบกับ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   สารละลายไอโอดีน</a:t>
                      </a:r>
                      <a:endParaRPr lang="en-US" sz="1600" b="0" dirty="0" smtClean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dirty="0" smtClean="0">
                          <a:solidFill>
                            <a:srgbClr val="002060"/>
                          </a:solidFill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ไม่เปลี่ยนแปลง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5.</a:t>
                      </a:r>
                      <a:r>
                        <a:rPr lang="th-TH" sz="1600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น้ำแป้งทดสอบกับสารละลายไอโอดีน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เปลี่ยนเป็นสีม่วงแกมน้ำเงิน</a:t>
                      </a: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990600" y="5410200"/>
            <a:ext cx="2514600" cy="36672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ตารางบันทึกผลการทดลอง  (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5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คะแนน ) 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74" y="2819402"/>
            <a:ext cx="337185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033519"/>
              </p:ext>
            </p:extLst>
          </p:nvPr>
        </p:nvGraphicFramePr>
        <p:xfrm>
          <a:off x="877008" y="2333242"/>
          <a:ext cx="5332583" cy="2848358"/>
        </p:xfrm>
        <a:graphic>
          <a:graphicData uri="http://schemas.openxmlformats.org/drawingml/2006/table">
            <a:tbl>
              <a:tblPr firstRow="1" firstCol="1" bandRow="1"/>
              <a:tblGrid>
                <a:gridCol w="2703389"/>
                <a:gridCol w="2629194"/>
              </a:tblGrid>
              <a:tr h="32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ภาพวาดใบชบาด่าง</a:t>
                      </a: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ก่อนการทดลอง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ภาพวาดใบชบาด่าง</a:t>
                      </a:r>
                      <a:r>
                        <a:rPr lang="th-TH" sz="1600" b="1" dirty="0" smtClean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หลังการทดลอง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3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r>
                        <a:rPr lang="th-TH" sz="1600" b="1" dirty="0">
                          <a:effectLst/>
                          <a:latin typeface="TH Sarabun New" pitchFamily="34" charset="-34"/>
                          <a:ea typeface="Calibri"/>
                          <a:cs typeface="TH Sarabun New" pitchFamily="34" charset="-34"/>
                        </a:rPr>
                        <a:t> </a:t>
                      </a:r>
                      <a:endParaRPr lang="en-US" sz="1600" b="1" dirty="0">
                        <a:effectLst/>
                        <a:latin typeface="TH Sarabun New" pitchFamily="34" charset="-34"/>
                        <a:ea typeface="Calibri"/>
                        <a:cs typeface="TH Sarabun New" pitchFamily="34" charset="-34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1405354" y="994575"/>
            <a:ext cx="4385846" cy="529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B0F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solidFill>
                  <a:schemeClr val="tx2">
                    <a:lumMod val="50000"/>
                  </a:schemeClr>
                </a:solidFill>
                <a:latin typeface="TH Sarabun New" pitchFamily="34" charset="-34"/>
                <a:cs typeface="TH Sarabun New" pitchFamily="34" charset="-34"/>
              </a:rPr>
              <a:t>แนวคำตอบกิจกรรมที่ 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TH Sarabun New" pitchFamily="34" charset="-34"/>
                <a:cs typeface="TH Sarabun New" pitchFamily="34" charset="-34"/>
              </a:rPr>
              <a:t>1 </a:t>
            </a:r>
            <a:endParaRPr lang="th-TH" sz="1800" b="1" dirty="0" smtClean="0">
              <a:solidFill>
                <a:schemeClr val="tx2">
                  <a:lumMod val="50000"/>
                </a:schemeClr>
              </a:solidFill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800" b="1" dirty="0" smtClean="0">
                <a:solidFill>
                  <a:schemeClr val="tx2">
                    <a:lumMod val="50000"/>
                  </a:schemeClr>
                </a:solidFill>
                <a:latin typeface="TH Sarabun New" pitchFamily="34" charset="-34"/>
                <a:cs typeface="TH Sarabun New" pitchFamily="34" charset="-34"/>
              </a:rPr>
              <a:t>ทดลองคลอโรฟิลล์กับกระบวนการสังเคราะห์ด้วยแสงของพืช</a:t>
            </a: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endParaRPr lang="th-TH" sz="1800" b="1" dirty="0">
              <a:solidFill>
                <a:schemeClr val="tx2">
                  <a:lumMod val="50000"/>
                </a:schemeClr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14399" y="1862791"/>
            <a:ext cx="2683877" cy="34700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แสดงภาพวาดของใบชบาด่าง  (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คะแนน ) 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17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41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066800" y="1155417"/>
            <a:ext cx="2667000" cy="36858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คำถามประกอบกิจกรรมที่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(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คะแนน )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6" name="Round Diagonal Corner Rectangle 15"/>
          <p:cNvSpPr/>
          <p:nvPr/>
        </p:nvSpPr>
        <p:spPr>
          <a:xfrm>
            <a:off x="1067735" y="1905000"/>
            <a:ext cx="5098312" cy="990600"/>
          </a:xfrm>
          <a:prstGeom prst="round2DiagRect">
            <a:avLst/>
          </a:prstGeom>
          <a:solidFill>
            <a:schemeClr val="bg1"/>
          </a:solidFill>
          <a:ln w="1905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ในการทดลองนี้แอลกอออล์ที่ใช้ต้มใบชบาด่างทำหน้าที่อะไร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 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.....ละลายคลอโรฟิลล์ออกจากใบชบาด่างและทำให้สารละลายไอโอดีนทำปฎิกิริยากับ</a:t>
            </a:r>
          </a:p>
          <a:p>
            <a:r>
              <a:rPr lang="th-TH" sz="1600" dirty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     แป้งเห็นสีน้ำเงินชัดเจนขึ้น.....</a:t>
            </a:r>
            <a:endParaRPr lang="en-US" sz="1600" dirty="0" smtClean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7" name="Round Diagonal Corner Rectangle 16"/>
          <p:cNvSpPr/>
          <p:nvPr/>
        </p:nvSpPr>
        <p:spPr>
          <a:xfrm>
            <a:off x="1019780" y="5726082"/>
            <a:ext cx="5094768" cy="1066800"/>
          </a:xfrm>
          <a:prstGeom prst="round2DiagRect">
            <a:avLst/>
          </a:prstGeom>
          <a:solidFill>
            <a:schemeClr val="bg1"/>
          </a:solidFill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4.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เมื่อทดสอบสารละลายไอโอดีนกับใบชบาด่างแล้วได้ผลการทดสอบเป็นอย่างไร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.....บริเวณส่วนที่เป็นสีเขียวของใบชบาด่างจะมีสีม่วงแกมน้ำเงิน บริเวณที่เป็นสีขาวของ</a:t>
            </a:r>
          </a:p>
          <a:p>
            <a:r>
              <a:rPr lang="th-TH" sz="1600" dirty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    ใบชบาด่างจะมีสีน้ำตาลเช่นเดียวกับสีของสารละลายไอโดดีน.....</a:t>
            </a:r>
            <a:endParaRPr lang="th-TH" sz="1600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8" name="Round Diagonal Corner Rectangle 17"/>
          <p:cNvSpPr/>
          <p:nvPr/>
        </p:nvSpPr>
        <p:spPr>
          <a:xfrm>
            <a:off x="1058210" y="4659283"/>
            <a:ext cx="5105400" cy="811695"/>
          </a:xfrm>
          <a:prstGeom prst="round2DiagRect">
            <a:avLst/>
          </a:prstGeom>
          <a:solidFill>
            <a:schemeClr val="bg1"/>
          </a:solidFill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3.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ในการทดลองนี้ใช้สารละลายไอโอดีนเพื่อทดสอบอะไร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....ใช้เพื่อทดสอบหาแป้งในใบชบาด่าง......</a:t>
            </a:r>
            <a:endParaRPr lang="th-TH" sz="1600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9" name="Round Diagonal Corner Rectangle 18"/>
          <p:cNvSpPr/>
          <p:nvPr/>
        </p:nvSpPr>
        <p:spPr>
          <a:xfrm>
            <a:off x="1012260" y="3230023"/>
            <a:ext cx="5098312" cy="1129748"/>
          </a:xfrm>
          <a:prstGeom prst="round2DiagRect">
            <a:avLst/>
          </a:prstGeom>
          <a:solidFill>
            <a:schemeClr val="bg1"/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2.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หลังจากการต้มใบชบาด่างในแอลกอออล์แล้ว ใบชบาด่างมีลักษณะเป็นแบบใด และ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แอลกอฮอล์ที่ใช้ต้มมีสีอะไร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?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ตอบ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....ใบชบาด่างจะมีสีซีด ใบเหี่ยวไม่เต่งตึง และแอลกอฮอล์มีสีเขียวเนื่องจากคลอโรฟิลล์</a:t>
            </a:r>
          </a:p>
          <a:p>
            <a:r>
              <a:rPr lang="th-TH" sz="1600" dirty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    ละลายออกมาปนอยู่.....</a:t>
            </a:r>
            <a:endParaRPr lang="th-TH" sz="1600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002032" y="7021483"/>
            <a:ext cx="2045968" cy="31899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สรุปผลการทดลอง (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คะแนน )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2033" y="7466316"/>
            <a:ext cx="50823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TH Sarabun New" pitchFamily="34" charset="-34"/>
                <a:cs typeface="TH Sarabun New" pitchFamily="34" charset="-34"/>
              </a:rPr>
              <a:t>       </a:t>
            </a:r>
            <a:r>
              <a:rPr lang="th-TH" sz="1600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จากการทดลองพบว่าใบชบาด่างบริเวณที่มีสีเขียว( มีคลอโรฟิลล์ ) เปลี่ยนเป็นสีม่วงแกมน้ำเงิน เช่นเดียวกับแป้ง แสดงว่ามีแป้งเป็นองค์ประกอบในใบชบาด่าง ซึ่งพืชสามารถสังเคราะห์อาหารพวกแป้งได้โดยกระบวนการสังเคราะห์ด้วยแสง ส่วนบริเวณที่มีสีขาว ( ไม่มีคลอโรฟิลล์ )ของใบชบาด่างไม่มีการเปลี่ยนแปลง ดังนั้นคลอโรฟิลล์จึงเป็นปัจจัยสำคัญอย่างหนึ่งในกระบวนการสังเคราะห์ด้วยแสงของพืช</a:t>
            </a:r>
            <a:endParaRPr lang="th-TH" sz="1600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0624" y="8957846"/>
            <a:ext cx="5430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ชื่อ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……………………………………………..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สกุล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……………………………………………..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เลขที่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………..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ชั้น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……….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18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12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rizontal Scroll 1"/>
          <p:cNvSpPr/>
          <p:nvPr/>
        </p:nvSpPr>
        <p:spPr>
          <a:xfrm>
            <a:off x="1371600" y="990600"/>
            <a:ext cx="4495800" cy="1219200"/>
          </a:xfrm>
          <a:prstGeom prst="horizontalScroll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เกณฑ์การให้คะแนน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ทดลองคลอโรฟิลล์กับกระบวนการสังเคราะห์ด้วยแสงของพืช</a:t>
            </a: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20</a:t>
            </a:r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 คะแนน )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958132" y="2514600"/>
            <a:ext cx="5181600" cy="6400800"/>
          </a:xfrm>
          <a:prstGeom prst="round2DiagRect">
            <a:avLst/>
          </a:prstGeom>
          <a:solidFill>
            <a:srgbClr val="FFEFFD"/>
          </a:solidFill>
          <a:ln w="19050">
            <a:solidFill>
              <a:srgbClr val="FA6AE9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600" dirty="0" smtClean="0">
              <a:latin typeface="TH Sarabun New" pitchFamily="34" charset="-34"/>
              <a:cs typeface="TH Sarabun New" pitchFamily="34" charset="-34"/>
            </a:endParaRPr>
          </a:p>
          <a:p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endParaRPr lang="en-US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วาดรูปใบชบาด่าง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2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คะแนน )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 ให้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 1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คะแนน  ผลงานแสดงภาพมีรายละเอียดความชัดเจนและความสวยงามน้อย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ให้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2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คะแนน  ผลงานแสดงภาพมีรายละเอียดความชัดเจนและความสวยงามมาก</a:t>
            </a:r>
          </a:p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2.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บันทึกผลการทดลอง 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en-US" sz="1600" b="1" dirty="0">
                <a:latin typeface="TH Sarabun New" pitchFamily="34" charset="-34"/>
                <a:cs typeface="TH Sarabun New" pitchFamily="34" charset="-34"/>
              </a:rPr>
              <a:t>5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คะแนน )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บันทึกผลการทดลองถูกต้อง ข้อละ 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คะแนน</a:t>
            </a:r>
          </a:p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3.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ตอบคำถามประกอบกิจกรรมที่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en-US" sz="1600" b="1" dirty="0"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คะแนน )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ตอบคำถามประกอบกิจกรรมที่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ถูกต้อง  ข้อละ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คะแนน</a:t>
            </a:r>
          </a:p>
          <a:p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4.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สรุปผลการทดลอง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en-US" sz="1600" b="1" dirty="0"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คะแนน )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    ให้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คะแนน  สรุปผลการทดลองได้เนื้อหาตรงตามจุดประสงค์น้อยมาก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    ให้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2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คะแนน  สรุปผลการทดลองได้เนื้อหาตรงตาม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จุดประสงค์ไม่ครบถ้วน    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    ให้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3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คะแนน  สรุปผลการทดลองได้เนื้อหาตรงตาม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จุดประสงค์ครบถ้วนสมบูรณ์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  <a:p>
            <a:pPr algn="thaiDist">
              <a:spcAft>
                <a:spcPts val="0"/>
              </a:spcAft>
            </a:pP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5.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ปฎิบัติ</a:t>
            </a: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การ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ทดลอง </a:t>
            </a:r>
            <a:r>
              <a:rPr lang="th-TH" sz="1600" b="1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(</a:t>
            </a:r>
            <a:r>
              <a:rPr lang="en-US" sz="1600" b="1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 3 </a:t>
            </a:r>
            <a:r>
              <a:rPr lang="th-TH" sz="1600" b="1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คะแนน )</a:t>
            </a:r>
          </a:p>
          <a:p>
            <a:pPr marL="450215" indent="-450215">
              <a:lnSpc>
                <a:spcPct val="115000"/>
              </a:lnSpc>
              <a:spcAft>
                <a:spcPts val="0"/>
              </a:spcAft>
              <a:tabLst>
                <a:tab pos="90170" algn="l"/>
                <a:tab pos="900430" algn="l"/>
                <a:tab pos="1260475" algn="l"/>
              </a:tabLst>
            </a:pPr>
            <a:r>
              <a:rPr lang="th-TH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    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ให้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1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คะแนน   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ทดลอง</a:t>
            </a: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ตามวิธีการและขั้นตอนที่กำหนด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ไว้โดยดำเนินการข้าม</a:t>
            </a:r>
          </a:p>
          <a:p>
            <a:pPr marL="450215" indent="-450215">
              <a:lnSpc>
                <a:spcPct val="115000"/>
              </a:lnSpc>
              <a:spcAft>
                <a:spcPts val="0"/>
              </a:spcAft>
              <a:tabLst>
                <a:tab pos="90170" algn="l"/>
                <a:tab pos="900430" algn="l"/>
                <a:tab pos="1260475" algn="l"/>
              </a:tabLst>
            </a:pP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                       ขั้นตอน</a:t>
            </a: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ที่กำหนดไว้ ไม่มีการปรับปรุง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แก้ไข</a:t>
            </a:r>
          </a:p>
          <a:p>
            <a:pPr>
              <a:spcAft>
                <a:spcPts val="0"/>
              </a:spcAft>
            </a:pPr>
            <a:r>
              <a:rPr lang="th-TH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     ให้</a:t>
            </a:r>
            <a:r>
              <a:rPr lang="en-US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 2 </a:t>
            </a:r>
            <a:r>
              <a:rPr lang="th-TH" sz="1600" dirty="0">
                <a:latin typeface="TH Sarabun New" pitchFamily="34" charset="-34"/>
                <a:ea typeface="Cordia New"/>
                <a:cs typeface="TH Sarabun New" pitchFamily="34" charset="-34"/>
              </a:rPr>
              <a:t>คะแนน   </a:t>
            </a: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ทดลองตามวิธีการและขั้นตอนที่กำหนดไว้ โดยครู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เป็น ผู้</a:t>
            </a: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แนะนำ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ใน</a:t>
            </a:r>
          </a:p>
          <a:p>
            <a:pPr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                       บางส่วน </a:t>
            </a:r>
            <a:r>
              <a:rPr lang="th-TH" sz="1600" dirty="0">
                <a:latin typeface="TH Sarabun New" pitchFamily="34" charset="-34"/>
                <a:ea typeface="Angsana New"/>
                <a:cs typeface="TH Sarabun New" pitchFamily="34" charset="-34"/>
              </a:rPr>
              <a:t>มีการปรับปรุงแก้ไข</a:t>
            </a:r>
            <a:r>
              <a:rPr lang="th-TH" sz="1600" dirty="0" smtClean="0">
                <a:latin typeface="TH Sarabun New" pitchFamily="34" charset="-34"/>
                <a:ea typeface="Angsana New"/>
                <a:cs typeface="TH Sarabun New" pitchFamily="34" charset="-34"/>
              </a:rPr>
              <a:t>บ้าง</a:t>
            </a:r>
            <a:endParaRPr lang="en-US" sz="1600" dirty="0">
              <a:latin typeface="TH Sarabun New" pitchFamily="34" charset="-34"/>
              <a:ea typeface="Cordia New"/>
              <a:cs typeface="TH Sarabun New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     ให้</a:t>
            </a:r>
            <a:r>
              <a:rPr lang="en-US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 3 </a:t>
            </a:r>
            <a:r>
              <a:rPr lang="th-TH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คะแนน  ทดลอง</a:t>
            </a:r>
            <a:r>
              <a:rPr lang="th-TH" sz="1600" dirty="0">
                <a:latin typeface="TH Sarabun New" pitchFamily="34" charset="-34"/>
                <a:ea typeface="Cordia New"/>
                <a:cs typeface="TH Sarabun New" pitchFamily="34" charset="-34"/>
              </a:rPr>
              <a:t>ตามวิธีการและขั้นตอนที่กำหนดไว้อย่าง</a:t>
            </a:r>
            <a:r>
              <a:rPr lang="th-TH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ถูกต้องมีการ</a:t>
            </a:r>
          </a:p>
          <a:p>
            <a:pPr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ordia New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                      ปรับปรุง</a:t>
            </a:r>
            <a:r>
              <a:rPr lang="th-TH" sz="1600" dirty="0">
                <a:latin typeface="TH Sarabun New" pitchFamily="34" charset="-34"/>
                <a:ea typeface="Cordia New"/>
                <a:cs typeface="TH Sarabun New" pitchFamily="34" charset="-34"/>
              </a:rPr>
              <a:t>แก้ไข</a:t>
            </a:r>
            <a:r>
              <a:rPr lang="th-TH" sz="1600" dirty="0" smtClean="0">
                <a:latin typeface="TH Sarabun New" pitchFamily="34" charset="-34"/>
                <a:ea typeface="Cordia New"/>
                <a:cs typeface="TH Sarabun New" pitchFamily="34" charset="-34"/>
              </a:rPr>
              <a:t>สม่ำเสมอ  </a:t>
            </a:r>
          </a:p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6.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ใช้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อุปกรณ์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คะแนน )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 ให้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 1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คะแนน   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ใช้อุปกรณ์และเครื่องมือในการทดลองไม่ถูกต้อง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 ให้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 2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คะแนน   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ใช้อุปกรณ์และเครื่องมือในการทดลองได้อย่าง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ถูกต้องตาม 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                   หลักการ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ปฏิบัติ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แต่ไม่คล่องแคล่ว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ให้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 3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คะแนน   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ใช้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อุปกรณ์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และเครื่องมือในการทดลองได้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อย่างคล่องแคล่ว 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                     และ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ถูกต้องตามหลักการปฏิบัติ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	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19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011229"/>
              </p:ext>
            </p:extLst>
          </p:nvPr>
        </p:nvGraphicFramePr>
        <p:xfrm>
          <a:off x="1219200" y="1905000"/>
          <a:ext cx="49911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609600"/>
                <a:gridCol w="685800"/>
                <a:gridCol w="990600"/>
                <a:gridCol w="609600"/>
                <a:gridCol w="609600"/>
              </a:tblGrid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เครื่องมือวัดผลและ</a:t>
                      </a:r>
                    </a:p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แสดงผลการเรียนรู้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คะแนน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เกณฑ์การผ่านร้อยละ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70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ผลการประเมิน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กิจกรรมตามตัวชี้วัด</a:t>
                      </a:r>
                      <a:endParaRPr lang="en-US" sz="1600" dirty="0" smtClean="0">
                        <a:latin typeface="TH Sarabun New" pitchFamily="34" charset="-34"/>
                        <a:cs typeface="TH Sarabun New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ว.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1.1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 ม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.1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/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5</a:t>
                      </a:r>
                      <a:endParaRPr lang="th-TH" sz="1600" dirty="0" smtClean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เต็ม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ได้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ผ่าน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ไม่ผ่าน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กิจกรรม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ที่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1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20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14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กิจกรรม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ที่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2</a:t>
                      </a:r>
                      <a:endParaRPr lang="th-TH" sz="1600" dirty="0" smtClean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20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14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กิจกรรม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ที่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3</a:t>
                      </a:r>
                      <a:endParaRPr lang="th-TH" sz="1600" dirty="0" smtClean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20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14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กิจกรรม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ที่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4</a:t>
                      </a:r>
                      <a:endParaRPr lang="th-TH" sz="1600" dirty="0" smtClean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20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14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คะแนนรวมทั้งหมด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80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56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แบบทดสอบหลังเรียน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15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11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910558"/>
              </p:ext>
            </p:extLst>
          </p:nvPr>
        </p:nvGraphicFramePr>
        <p:xfrm>
          <a:off x="1257300" y="6507480"/>
          <a:ext cx="4572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988"/>
                <a:gridCol w="1632012"/>
                <a:gridCol w="762000"/>
                <a:gridCol w="762000"/>
                <a:gridCol w="762000"/>
              </a:tblGrid>
              <a:tr h="546027">
                <a:tc grid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เกณฑ์การประเมินแบบทดสอบ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เกณฑ์การตัดสิน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 New" pitchFamily="34" charset="-34"/>
                          <a:cs typeface="TH Sarabun New" pitchFamily="34" charset="-34"/>
                        </a:rPr>
                        <a:t>ระดับคุณภาพของตัวชี้วัด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546027">
                <a:tc rowSpan="2">
                  <a:txBody>
                    <a:bodyPr/>
                    <a:lstStyle/>
                    <a:p>
                      <a:pPr algn="ctr"/>
                      <a:endParaRPr lang="th-TH" sz="1600" dirty="0" smtClean="0"/>
                    </a:p>
                    <a:p>
                      <a:pPr algn="ctr"/>
                      <a:endParaRPr lang="th-TH" sz="1600" dirty="0" smtClean="0"/>
                    </a:p>
                    <a:p>
                      <a:pPr algn="ctr"/>
                      <a:r>
                        <a:rPr lang="th-TH" sz="1600" dirty="0" smtClean="0"/>
                        <a:t>ผ่าน</a:t>
                      </a:r>
                      <a:endParaRPr lang="th-T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th-TH" sz="1600" dirty="0" smtClean="0"/>
                        <a:t>ได้คะแนน </a:t>
                      </a:r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70%</a:t>
                      </a:r>
                      <a:r>
                        <a:rPr lang="en-US" sz="1600" baseline="0" dirty="0" smtClean="0"/>
                        <a:t> </a:t>
                      </a:r>
                      <a:endParaRPr lang="th-TH" sz="1600" baseline="0" dirty="0" smtClean="0"/>
                    </a:p>
                    <a:p>
                      <a:r>
                        <a:rPr lang="th-TH" sz="1600" baseline="0" dirty="0" smtClean="0"/>
                        <a:t>ของคะแนนเต็ม</a:t>
                      </a:r>
                    </a:p>
                    <a:p>
                      <a:r>
                        <a:rPr lang="th-TH" sz="1600" baseline="0" dirty="0" smtClean="0"/>
                        <a:t>( ได้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11</a:t>
                      </a:r>
                      <a:r>
                        <a:rPr lang="th-TH" sz="1600" baseline="0" dirty="0" smtClean="0"/>
                        <a:t> คะแนนขึ้นไป )</a:t>
                      </a:r>
                      <a:endParaRPr lang="th-T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ช่วงคะแนน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ระดับคะแนน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ระดับคุณภาพ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8832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66-80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4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ดีมาก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893">
                <a:tc rowSpan="3">
                  <a:txBody>
                    <a:bodyPr/>
                    <a:lstStyle/>
                    <a:p>
                      <a:pPr algn="ctr"/>
                      <a:endParaRPr lang="th-TH" sz="1600" dirty="0" smtClean="0"/>
                    </a:p>
                    <a:p>
                      <a:pPr algn="ctr"/>
                      <a:endParaRPr lang="th-TH" sz="1600" dirty="0" smtClean="0"/>
                    </a:p>
                    <a:p>
                      <a:pPr algn="ctr"/>
                      <a:r>
                        <a:rPr lang="th-TH" sz="1600" dirty="0" smtClean="0"/>
                        <a:t>ไม่ผ่าน</a:t>
                      </a:r>
                      <a:endParaRPr lang="th-TH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dirty="0" smtClean="0"/>
                        <a:t>ได้คะแนนไม่ถึง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70%</a:t>
                      </a:r>
                      <a:r>
                        <a:rPr lang="en-US" sz="1600" baseline="0" dirty="0" smtClean="0"/>
                        <a:t> </a:t>
                      </a:r>
                      <a:endParaRPr lang="th-TH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aseline="0" dirty="0" smtClean="0"/>
                        <a:t>ของคะแนนเต็ม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aseline="0" dirty="0" smtClean="0"/>
                        <a:t>( ได้ต่ำกว่า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11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 </a:t>
                      </a:r>
                      <a:r>
                        <a:rPr lang="th-TH" sz="1600" baseline="0" dirty="0" smtClean="0"/>
                        <a:t>คะแนน )</a:t>
                      </a:r>
                      <a:endParaRPr lang="th-TH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56-65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3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ดี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6121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40-55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2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พอใช้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3771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ต่ำกว่า</a:t>
                      </a:r>
                      <a:r>
                        <a:rPr lang="th-TH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 </a:t>
                      </a:r>
                      <a:r>
                        <a:rPr lang="en-US" sz="1600" baseline="0" dirty="0" smtClean="0">
                          <a:latin typeface="TH Sarabun New" pitchFamily="34" charset="-34"/>
                          <a:cs typeface="TH Sarabun New" pitchFamily="34" charset="-34"/>
                        </a:rPr>
                        <a:t>40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1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latin typeface="TH Sarabun New" pitchFamily="34" charset="-34"/>
                          <a:cs typeface="TH Sarabun New" pitchFamily="34" charset="-34"/>
                        </a:rPr>
                        <a:t>ปรับปรุง</a:t>
                      </a:r>
                      <a:endParaRPr lang="th-TH" sz="1600" dirty="0">
                        <a:latin typeface="TH Sarabun New" pitchFamily="34" charset="-34"/>
                        <a:cs typeface="TH Sarabun New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447800" y="7315199"/>
            <a:ext cx="228600" cy="22860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ectangle 14"/>
          <p:cNvSpPr/>
          <p:nvPr/>
        </p:nvSpPr>
        <p:spPr>
          <a:xfrm>
            <a:off x="1447800" y="8229599"/>
            <a:ext cx="228600" cy="22860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Rectangle 2"/>
          <p:cNvSpPr/>
          <p:nvPr/>
        </p:nvSpPr>
        <p:spPr>
          <a:xfrm>
            <a:off x="1219200" y="914400"/>
            <a:ext cx="50292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แบบบันทึกผลการประเมิน </a:t>
            </a:r>
          </a:p>
          <a:p>
            <a:pPr lvl="0"/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ชุดกิจกรรมที่ </a:t>
            </a:r>
            <a:r>
              <a:rPr lang="en-US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 ปัจจัยที่จำเป็นต่อกระบวนการสังเคราะห์ด้วยแสงของพืช </a:t>
            </a:r>
          </a:p>
        </p:txBody>
      </p:sp>
      <p:sp>
        <p:nvSpPr>
          <p:cNvPr id="8" name="Rectangle 7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56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86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4476" y="1905000"/>
            <a:ext cx="5430216" cy="404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ประดับ นาคแก้ว และคณะ.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2553.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หนังสือเรียนรายวิขาพื้นฐาน วิทยาศาตร์ชั้นมัธยมศึกษาปีที่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.</a:t>
            </a:r>
          </a:p>
          <a:p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         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กรุงเทพมหานคร.สำนักพิมพ์แม็ค จำกัด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ปรีชา สุวรรณพินิจ. 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 วิทยาศาสตร์ช่วงชั้นที่ 3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.  กรุงเทพ ฯ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: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 ไฮเอ็ดพับลิชชิ่ง,  2544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MS Mincho"/>
                <a:cs typeface="TH Sarabun New" pitchFamily="34" charset="-34"/>
              </a:rPr>
              <a:t>วิชาการ ,กรม,กระทรวงศึกษาธิการ,</a:t>
            </a:r>
            <a:r>
              <a:rPr lang="th-TH" sz="1600" b="1" dirty="0">
                <a:latin typeface="TH Sarabun New" pitchFamily="34" charset="-34"/>
                <a:ea typeface="MS Mincho"/>
                <a:cs typeface="TH Sarabun New" pitchFamily="34" charset="-34"/>
              </a:rPr>
              <a:t>การจัดสาระการเรียนรู้ กลุ่มสาระวิทยาศาสตร์</a:t>
            </a:r>
            <a:r>
              <a:rPr lang="th-TH" sz="1600" dirty="0">
                <a:latin typeface="TH Sarabun New" pitchFamily="34" charset="-34"/>
                <a:ea typeface="MS Mincho"/>
                <a:cs typeface="TH Sarabun New" pitchFamily="34" charset="-34"/>
              </a:rPr>
              <a:t>,กรุงเทพ ฯ </a:t>
            </a:r>
            <a:r>
              <a:rPr lang="en-US" sz="1600" dirty="0">
                <a:latin typeface="TH Sarabun New" pitchFamily="34" charset="-34"/>
                <a:ea typeface="MS Mincho"/>
                <a:cs typeface="TH Sarabun New" pitchFamily="34" charset="-34"/>
              </a:rPr>
              <a:t>: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MS Mincho"/>
                <a:cs typeface="TH Sarabun New" pitchFamily="34" charset="-34"/>
              </a:rPr>
              <a:t>        </a:t>
            </a:r>
            <a:r>
              <a:rPr lang="th-TH" sz="1600" dirty="0" smtClean="0">
                <a:latin typeface="TH Sarabun New" pitchFamily="34" charset="-34"/>
                <a:ea typeface="MS Mincho"/>
                <a:cs typeface="TH Sarabun New" pitchFamily="34" charset="-34"/>
              </a:rPr>
              <a:t>  โรง</a:t>
            </a:r>
            <a:r>
              <a:rPr lang="th-TH" sz="1600" dirty="0">
                <a:latin typeface="TH Sarabun New" pitchFamily="34" charset="-34"/>
                <a:ea typeface="MS Mincho"/>
                <a:cs typeface="TH Sarabun New" pitchFamily="34" charset="-34"/>
              </a:rPr>
              <a:t>พิมพ์ครุสภาลาดพร้าว, 2546.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ศรีลักษณ์  ผลวัฒนะ และคณะ.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2554.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สื่อการเรียนรู้และเสริมสร้างทักษะตามมาตรฐานการเรียนรู้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.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          กรุงเทพมหานคร.สำนักพิมพ์นิยมวิทยา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สถาบันส่งเสริมการสอนวิทยาศาสตร์และ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เทคโนโลยี  กระทรวงศึกษาธิการ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.2554.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หนังสือ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เรียน  </a:t>
            </a:r>
          </a:p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        รายวิชาพื้นฐาน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วิทยาศาสตร์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พิมพ์ครั้งที่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2 .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กรุงเทพมหานคร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.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(สกสค.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)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สถาบันส่งเสริมการสอนวิทยาศาสตร์และเทคโนโลยี  กระทรวงศึกษาธิการ.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หนังสือเรียนสาระ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การ</a:t>
            </a:r>
          </a:p>
          <a:p>
            <a:pPr lvl="0">
              <a:lnSpc>
                <a:spcPct val="115000"/>
              </a:lnSpc>
            </a:pP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 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         เรียนรู้พื้นฐาน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วิทยาศาสตร์  กลุ่มสาระการเรียนรู้วิทยาศาสตร์ชั้นมัธยมศึกษาปีที่ 3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.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         กรุงเทพ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ฯ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: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โรง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พิมพ์คุรุสภาลาดพร้าว,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MS Mincho"/>
                <a:cs typeface="TH Sarabun New" pitchFamily="34" charset="-34"/>
              </a:rPr>
              <a:t>2550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สถาบันส่งเสริมการสอนวิทยาศาสตร์และ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เทคโนโลยี  กระทรวงศึกษาธิการ.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2554.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หนังสือเรียน  </a:t>
            </a:r>
          </a:p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         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วิทยาศาสตร์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เล่ม </a:t>
            </a:r>
            <a:r>
              <a:rPr lang="en-US" sz="1600" b="1" dirty="0">
                <a:latin typeface="TH Sarabun New" pitchFamily="34" charset="-34"/>
                <a:cs typeface="TH Sarabun New" pitchFamily="34" charset="-34"/>
              </a:rPr>
              <a:t>2.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กรุงเทพมหานคร.องค์การค้าของคุรุสภา</a:t>
            </a:r>
          </a:p>
          <a:p>
            <a:pPr lvl="0">
              <a:lnSpc>
                <a:spcPct val="115000"/>
              </a:lnSpc>
            </a:pP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010400"/>
            <a:ext cx="2286000" cy="159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953292" y="6477000"/>
            <a:ext cx="3200400" cy="1066800"/>
          </a:xfrm>
          <a:prstGeom prst="cloudCallout">
            <a:avLst>
              <a:gd name="adj1" fmla="val 51809"/>
              <a:gd name="adj2" fmla="val 6176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ช่วยกันดูแลต้นไม้...นะจ๊ะ</a:t>
            </a:r>
          </a:p>
          <a:p>
            <a:pPr algn="ctr"/>
            <a:r>
              <a:rPr lang="th-TH" sz="18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เพื่อโลกที่สดใสของพวกเรา...</a:t>
            </a:r>
            <a:endParaRPr lang="th-TH" sz="18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4" name="Flowchart: Punched Tape 23"/>
          <p:cNvSpPr/>
          <p:nvPr/>
        </p:nvSpPr>
        <p:spPr>
          <a:xfrm>
            <a:off x="2847607" y="1066800"/>
            <a:ext cx="1104569" cy="524252"/>
          </a:xfrm>
          <a:prstGeom prst="flowChartPunchedTape">
            <a:avLst/>
          </a:prstGeom>
          <a:solidFill>
            <a:srgbClr val="F4FDA3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600" b="1" dirty="0" smtClean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  <a:p>
            <a:pPr algn="ctr"/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67535" y="1167248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b="1" dirty="0" smtClean="0">
                <a:latin typeface="TH Sarabun New" pitchFamily="34" charset="-34"/>
                <a:cs typeface="TH Sarabun New" pitchFamily="34" charset="-34"/>
              </a:rPr>
              <a:t>เอกสารอ้างอิง</a:t>
            </a:r>
            <a:endParaRPr lang="th-TH" sz="18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57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73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www.dvd-ppt-slideshow.com/images/ppt-background/background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" y="0"/>
            <a:ext cx="685541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www.dvd-ppt-slideshow.com/images/ppt-background/background-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81" y="5410200"/>
            <a:ext cx="6855415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143000" y="4648200"/>
            <a:ext cx="4724400" cy="533400"/>
          </a:xfrm>
          <a:prstGeom prst="round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3400" b="1" dirty="0" smtClean="0">
                <a:solidFill>
                  <a:srgbClr val="002060"/>
                </a:solidFill>
                <a:latin typeface="FreesiaUPC" pitchFamily="34" charset="-34"/>
                <a:cs typeface="FreesiaUPC" pitchFamily="34" charset="-34"/>
              </a:rPr>
              <a:t>ชุดกิจกรรมการเรียนรู้วิทยาศาสตร์</a:t>
            </a:r>
            <a:endParaRPr lang="th-TH" sz="3400" b="1" dirty="0">
              <a:solidFill>
                <a:srgbClr val="002060"/>
              </a:solidFill>
              <a:latin typeface="FreesiaUPC" pitchFamily="34" charset="-34"/>
              <a:cs typeface="FreesiaUPC" pitchFamily="34" charset="-34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26" y="5410200"/>
            <a:ext cx="1641474" cy="237101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030" y="5733441"/>
            <a:ext cx="1622602" cy="2343759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41" y="5410200"/>
            <a:ext cx="1594759" cy="2303541"/>
          </a:xfrm>
          <a:prstGeom prst="rect">
            <a:avLst/>
          </a:prstGeom>
          <a:noFill/>
          <a:ln w="190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779" y="2209800"/>
            <a:ext cx="1576021" cy="2276475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81200"/>
            <a:ext cx="1529862" cy="2265890"/>
          </a:xfrm>
          <a:prstGeom prst="rect">
            <a:avLst/>
          </a:prstGeom>
          <a:noFill/>
          <a:ln w="190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1576021" cy="2276475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43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399" y="1310342"/>
            <a:ext cx="5791201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เรื่อง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	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               	      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หน้า</a:t>
            </a:r>
            <a:endParaRPr lang="en-US" sz="1600" b="1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คำ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นำ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			        ก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สารบัญ					        ข</a:t>
            </a:r>
          </a:p>
          <a:p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คู่มือการใช้ชุดกิจกรรมการเรียนรู้วิทยาศาสตร์ 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		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	        1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มาตรฐานการเรียนรู้/ตัวชี้วัด 				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3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ขั้นตอน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การใช้ชุดกิจกรรมการเรียนรู้วิทยาศาสตร์	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	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5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แบบทดสอบก่อนเรียน			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	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กระดาษคำตอบ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					        10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เฉลยแบบทดสอบก่อนเรียน				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        11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ทดลองคลอโรฟิลล์กับกระบวนการสังเคราะห์ด้วยแสงของพืช	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แบบบันทึกกิจกรรมที่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				        16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แนวคำตอบกิจกรรมที่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				        18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เกณฑ์การให้คะแนนกิจกรรมที่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				        20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2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ทดลองแสงกับกระบวนการ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สังเคราะห์ด้วยแสงของ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พืช	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	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แบบบันทึกกิจกรรมที่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2				        23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แนวคำตอบกิจกรรมที่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2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			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	        25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เกณฑ์การให้คะแนน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2				        27</a:t>
            </a:r>
            <a:endParaRPr lang="th-TH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ทดลองแก๊ส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คาร์บอนไดออกไซด์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กับกระบวนการ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สังเคราะห์ด้วยแสงของ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พืช	</a:t>
            </a: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แบบบันทึกกิจกรรมที่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3				        30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แนวคำตอบกิจกรรมที่ 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				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        32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เกณฑ์การให้คะแนน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3				        34</a:t>
            </a:r>
            <a:endParaRPr lang="th-TH" sz="1600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4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ใบความรู้ เรื่อง</a:t>
            </a:r>
            <a:r>
              <a:rPr lang="en-US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ปัจจัยที่จำเป็น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ต่อกระบวนการ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สังเคราะห์ด้วยแสงของพืช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	        35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แบบบันทึก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		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	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48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แนวคำตอบกิจกรรมที่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		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50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เกณฑ์การให้คะแนน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4				        52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แบบทดสอบหลังเรียน				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53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กระดาษคำตอบ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			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	        56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เฉลยแบบทดสอบหลังเรียน				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57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แบบ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บันทึกผลการประเมิน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		        59  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เอกสารอ้างอิงอิง				</a:t>
            </a:r>
            <a:r>
              <a:rPr lang="th-TH" sz="14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r>
              <a:rPr lang="en-US" sz="14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 60</a:t>
            </a:r>
            <a:endParaRPr lang="th-TH" sz="14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14" name="Picture 2" descr="C:\Users\TEACHER\Desktop\งานตกแต่ง\กรอบภาพสวยงาม\jpeg\krob4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677" y="838200"/>
            <a:ext cx="120004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54606" y="1104900"/>
            <a:ext cx="72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latin typeface="TH Sarabun New" pitchFamily="34" charset="-34"/>
                <a:cs typeface="TH Sarabun New" pitchFamily="34" charset="-34"/>
              </a:rPr>
              <a:t>สารบัญ</a:t>
            </a:r>
            <a:endParaRPr lang="th-TH" sz="18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01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TEACHER\Desktop\งานตกแต่ง\กรอบภาพสวยงาม\jpeg\krob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62001"/>
            <a:ext cx="4572000" cy="99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9600" y="1817480"/>
            <a:ext cx="6096000" cy="7631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en-US" sz="10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1. </a:t>
            </a: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ข้อเสนอแนะ</a:t>
            </a: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ในการใช้ชุด</a:t>
            </a: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กิจกรรมการเรียนรู้วิทยาศาสตร์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algn="thaiDist">
              <a:lnSpc>
                <a:spcPct val="115000"/>
              </a:lnSpc>
              <a:spcAft>
                <a:spcPts val="0"/>
              </a:spcAft>
            </a:pP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     การ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ใช้ชุด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กิจกรรมการเรียนรู้วิทยาศาสตร์ ชุดที่ 1 ปัจจัย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ที่จำเป็นต่อกระบวนการสังเคราะห์ด้วยแสงของพืช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หน่วยการเรียนรู้ที่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5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การดำรงชีวิตของพืช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กลุ่มสาระการเรียนรู้วิทยาศาสตร์  ชั้นมัธยมศึกษาปีที่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1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ใช้ควบคู่กับแผนการจัดการเรียนรู้ที่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2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เวลา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2 ชั่วโมง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และแผนการ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จัดการเรียนรู้ที่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3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เวลา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1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ชั่วโมง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th-TH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2. ส่วนประกอบของชุดกิจกรรมการเรียนรู้วิทยาศาสตร์ 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ชุดกิจกรรมการเรียนรู้วิทยาศาสตร์ ชุดที่ 1 ปัจจัยที่จำเป็นต่อกระบวนการสังเคราะห์ด้วยแสงของพืช  ประกอบด้วยเอกสาร  ดังนี้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2.1 คู่มือ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การใช้ชุดกิจกรรมวิทยาศาสตร์</a:t>
            </a:r>
          </a:p>
          <a:p>
            <a:pPr lvl="0"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2.2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มาตรฐาน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การเรียนรู้และตัวชี้วัด</a:t>
            </a: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2.3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สาระ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การเรียนรู้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/ สาระสำคัญ / จุดประสงค์การเรียนรู้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2.4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ขั้นตอน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การใช้ชุดกิจกรรมการเรียนรู้วิทยาศาสตร์</a:t>
            </a:r>
          </a:p>
          <a:p>
            <a:pPr lvl="0"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2.5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แบบทดสอบ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ก่อน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เรียน 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2.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6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1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คลอโรฟิลล์กับกระบวนการสังเคราะห์ด้วยแสงของพืช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2.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7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แสงกับกระบวนการสังเคราะห์ด้วยแสงของพืช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	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2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8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3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แก๊สคาร์บอนไดออกไซด์กับกระบวนการสังเคราะห์ด้วยแสงของพืช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2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.9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กิจกรรมที่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4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ศึกษาใบความรู้ เรื่อง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ปัจจัยที่จำเป็นต่อกระบวนการสังเคราะห์ด้วยแสงของพืช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2.1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0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แบบทดสอบหลังเรียน 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2.1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1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แบบบันทึกผลการประเมิน ชุดกิจกรรมการเรียนรู้วิทยาศาสตร์ ชุดที่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</a:t>
            </a:r>
          </a:p>
          <a:p>
            <a:pPr lvl="0">
              <a:lnSpc>
                <a:spcPct val="115000"/>
              </a:lnSpc>
            </a:pPr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en-US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3. 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ส่วนประกอบของกิจกรรม</a:t>
            </a:r>
            <a:r>
              <a:rPr lang="en-US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( 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กิจกรรมที่ </a:t>
            </a:r>
            <a:r>
              <a:rPr lang="en-US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1-</a:t>
            </a:r>
            <a:r>
              <a:rPr lang="en-US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)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3.1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ใบ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 / ใบความรู้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3.2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แบบ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บันทึกกิจกรรม   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3.3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แนว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คำตอบกิจกรรม     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3.4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เกณฑ์การให้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คะแนน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4500" y="838200"/>
            <a:ext cx="3771900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คู่มือการใช้ชุดกิจกรรมการเรียนรู้วิทยาศาสตร์  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 algn="ctr">
              <a:lnSpc>
                <a:spcPct val="115000"/>
              </a:lnSpc>
            </a:pP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ชุดที่ 1 ปัจจัยที่จำเป็นต่อกระบวนการสังเคราะห์ด้วยแสงของพืช </a:t>
            </a:r>
            <a:endParaRPr lang="th-TH" sz="1000" b="1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1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349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62000" y="916388"/>
            <a:ext cx="5814686" cy="887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US" sz="1600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4.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ส่วนประกอบของแบบทดสอบ</a:t>
            </a:r>
          </a:p>
          <a:p>
            <a:pPr lvl="0">
              <a:lnSpc>
                <a:spcPct val="115000"/>
              </a:lnSpc>
            </a:pP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4.1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แบบทดสอบก่อนเรียน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–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หลังเรียน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4.2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เฉลยแบบทดสอบก่อนเรียน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–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แบบทดสอบหลังเรียน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4.3.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กระดาษคำตอบ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4.4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เกณฑ์การให้คะแนน</a:t>
            </a:r>
          </a:p>
          <a:p>
            <a:pPr lvl="0">
              <a:lnSpc>
                <a:spcPct val="115000"/>
              </a:lnSpc>
            </a:pPr>
            <a:endParaRPr lang="th-TH" sz="1600" dirty="0" smtClean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b="1" dirty="0">
                <a:latin typeface="TH Sarabun New" pitchFamily="34" charset="-34"/>
                <a:ea typeface="Calibri"/>
                <a:cs typeface="TH Sarabun New" pitchFamily="34" charset="-34"/>
              </a:rPr>
              <a:t>5.</a:t>
            </a: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คำชี้แจงสำหรับครูผู้สอน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   5.1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ครูผู้สอนศึกษาสาระการเรียนรู้และชุดกิจกรรมการเรียนรู้วิทยาศาสตร์โดยละเอียด ดังนี้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5.1.1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ศึกษาคู่มือครูผู้สอน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5.1.2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ข้อแนะนำสำหรับครูผู้สอน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5.1.3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จัดเตรียมสื่อและกิจกรรมตามลำดับการใช้ก่อน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-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หลัง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5.1.4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คำชี้แจงในการปฏิบัติกิจกรรม</a:t>
            </a:r>
            <a:endParaRPr lang="th-TH" sz="1600" b="1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2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ครูผู้สอนควรเตรียมวัสดุอุปกรณ์ที่ไม่ได้จัดไว้ในชุดกิจกรรมการเรียนรู้วิทยาศาสตร์ 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3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ครูผู้สอนควรจัดเตรียมห้องเรียนตามความเหมาะสมของเนื้อหาที่เรียน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4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ครูผู้สอนต้องศึกษาเนื้อหาที่จะสอนและศึกษาชุดกิจกรรมการเรียนรู้วิทยาศาสตร์โดยละเอียด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ก่อนสอน  ครูผู้สอนชี้แจงให้นักเรียนทราบบทบาทของนักเรียนในการเรียน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6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การสอนโดยครูผู้สอนใช้กระบวนการสืบเสาะหาความรู้   5 ขั้นตอน ดังนี้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5.6.1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ขั้นสร้างความสนใจ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5.6.2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ขั้นสำรวจและค้นหา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5.6.3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ขั้นอธิบายและลงข้อสรุป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5.6.4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ขั้นขยายความรู้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5.6.5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ขั้นประเมิน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7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ขณะที่นักเรียนปฎิบัติกิจกรรมครูผู้สอนควรมีการกระตุ้น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เสริมแรง ให้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กำลังใจ  และคอยตอบคำถาม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 หากนักเรียนเกิดคำถามและปัญหาในขณะปฏิบัติงาน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8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ครูผู้สอนควรดูแลนักเรียนขณะปฏิบัติกิจกรรมอย่างใกล้ชิดพร้อมกับประเมินทักษะกระบวนการและ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   คุณลักษณะอันพึงประสงค์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   5.9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หลังจากนักเรียนทำกิจกรรมครบตามขั้นตอนแล้วครูเฉลยกิจกรรมร่วมกับนักเรียน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5.10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ครูผู้สอนบันทึกผลการประเมินทุก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ด้าน</a:t>
            </a:r>
            <a:endParaRPr lang="th-TH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endParaRPr lang="th-TH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2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852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899461"/>
            <a:ext cx="5943600" cy="6675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  </a:t>
            </a:r>
            <a:endParaRPr lang="en-US" sz="10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b="1" dirty="0">
                <a:latin typeface="TH Sarabun New" pitchFamily="34" charset="-34"/>
                <a:ea typeface="Calibri"/>
                <a:cs typeface="TH Sarabun New" pitchFamily="34" charset="-34"/>
              </a:rPr>
              <a:t>6</a:t>
            </a:r>
            <a:r>
              <a:rPr lang="en-US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. </a:t>
            </a: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สิ่ง</a:t>
            </a: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ที่</a:t>
            </a: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ครูผู้สอน</a:t>
            </a: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ต้องเตรียมล่วงหน้า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6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.1 ครูผู้สอน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ศึกษาแผนการจัดการ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เรียนรู้ที่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2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และ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3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เพื่อ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เตรียมความพร้อม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ใน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การจัดกิจกรรมการเรียนรู้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6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.2 ครูผู้สอน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เตรียมใบความรู้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,ใบกิจกรรม, แนวคำตอบใบกิจกรรม และเกณฑ์การให้คะแนน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6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.3 ครูผู้สอนเตรียม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อุปกรณ์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สำหรับปฎิบัติกิจกรรมการทดลองไว้ล่วงหน้า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 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6.3.1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คลอโรฟิลล์กับกระบวนการสังเคราะห์ด้วยแสงของพืช</a:t>
            </a:r>
            <a:endParaRPr lang="en-US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6.3.2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แสงกับกระบวนการสังเคราะห์ด้วยแสงของพืช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	</a:t>
            </a:r>
          </a:p>
          <a:p>
            <a:pPr lvl="0">
              <a:lnSpc>
                <a:spcPct val="115000"/>
              </a:lnSpc>
            </a:pP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 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6.3.3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แก๊สคาร์บอนไดออกไซด์กับกระบวนการสังเคราะห์ด้วยแสงของพืช</a:t>
            </a:r>
            <a:endParaRPr lang="th-TH" sz="1600" dirty="0" smtClean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th-TH" sz="1000" dirty="0" smtClean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7.</a:t>
            </a: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บทบาทของนักเรียน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ครูผู้สอน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ต้องชี้แจงให้นักเรียนทราบถึงบทบาทของนักเรียนดังนี้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  7.1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ฟัง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คำแนะนำในการปฏิบัติกิจกรรมการเรียนของชุดกิจกรรมการเรียนรู้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วิทยาศาสตร์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ts val="2000"/>
              </a:lnSpc>
              <a:spcAft>
                <a:spcPts val="0"/>
              </a:spcAft>
            </a:pP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7.2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ให้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นักเรียนทำแบบทดสอบก่อนเรียน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จำนวน 1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ข้อ</a:t>
            </a:r>
          </a:p>
          <a:p>
            <a:pPr>
              <a:lnSpc>
                <a:spcPts val="2000"/>
              </a:lnSpc>
            </a:pP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     7.3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นักเรียนต้องตั้งใจปฏิบัติกิจกรรมตามขั้นตอนที่กำหนดไว้ในชุด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กิจกรรม</a:t>
            </a: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ts val="2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7.4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เมื่อ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ศึกษาและปฏิบัติกิจกรรมในชุดกิจกรรมการเรียนรู้วิทยาศาสตร์ ชุดที่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1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เรียบร้อยแล้ว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ให้ </a:t>
            </a:r>
          </a:p>
          <a:p>
            <a:pPr>
              <a:lnSpc>
                <a:spcPts val="2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            นักเรียนทำแบบทดสอบ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หลังเรียนจำนวน  1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r>
              <a:rPr lang="th-TH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ข้อ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8. </a:t>
            </a: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การวัด</a:t>
            </a: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และประเมินผล ( ถือเกณฑ์การผ่าน ร้อยละ </a:t>
            </a:r>
            <a:r>
              <a:rPr lang="en-US" sz="1600" b="1" dirty="0">
                <a:latin typeface="TH Sarabun New" pitchFamily="34" charset="-34"/>
                <a:ea typeface="Calibri"/>
                <a:cs typeface="TH Sarabun New" pitchFamily="34" charset="-34"/>
              </a:rPr>
              <a:t>70</a:t>
            </a:r>
            <a:r>
              <a:rPr lang="th-TH" sz="1600" b="1" dirty="0">
                <a:latin typeface="TH Sarabun New" pitchFamily="34" charset="-34"/>
                <a:ea typeface="Calibri"/>
                <a:cs typeface="TH Sarabun New" pitchFamily="34" charset="-34"/>
              </a:rPr>
              <a:t> 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8.1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ด้านความรู้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8.2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ด้านทักษะกระบวนการ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8.3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ด้านจิตวิทยาศาสตร์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</a:t>
            </a:r>
            <a:r>
              <a:rPr lang="en-US" sz="1600" dirty="0" smtClean="0">
                <a:latin typeface="TH Sarabun New" pitchFamily="34" charset="-34"/>
                <a:ea typeface="Calibri"/>
                <a:cs typeface="TH Sarabun New" pitchFamily="34" charset="-34"/>
              </a:rPr>
              <a:t>8.4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แบบทดสอบหลังเรียนแบบเลือกตอบ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 4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ตัวเลือก จำนวน  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15 </a:t>
            </a: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ข้อ</a:t>
            </a:r>
            <a:r>
              <a:rPr lang="en-US" sz="1600" dirty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endParaRPr lang="th-TH" sz="1600" dirty="0"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Calibri"/>
                <a:cs typeface="TH Sarabun New" pitchFamily="34" charset="-34"/>
              </a:rPr>
              <a:t>   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th-TH" sz="1600" b="1" dirty="0" smtClean="0"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endParaRPr lang="en-US" sz="1600" b="1" dirty="0">
              <a:latin typeface="TH Sarabun New" pitchFamily="34" charset="-34"/>
              <a:ea typeface="Calibri"/>
              <a:cs typeface="TH Sarabun New" pitchFamily="34" charset="-34"/>
            </a:endParaRPr>
          </a:p>
        </p:txBody>
      </p:sp>
      <p:pic>
        <p:nvPicPr>
          <p:cNvPr id="7" name="Picture 4" descr="E:\รูปการ์ตูน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231" y="7772898"/>
            <a:ext cx="824655" cy="12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loud Callout 7"/>
          <p:cNvSpPr/>
          <p:nvPr/>
        </p:nvSpPr>
        <p:spPr>
          <a:xfrm>
            <a:off x="3505200" y="7239000"/>
            <a:ext cx="1447800" cy="723651"/>
          </a:xfrm>
          <a:prstGeom prst="cloudCallout">
            <a:avLst>
              <a:gd name="adj1" fmla="val 58820"/>
              <a:gd name="adj2" fmla="val 75885"/>
            </a:avLst>
          </a:prstGeom>
          <a:ln w="12700"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เตรียมตัวให้พร้อมนะครับ</a:t>
            </a:r>
            <a:endParaRPr lang="th-TH" sz="16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7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Diagonal Corner Rectangle 16"/>
          <p:cNvSpPr/>
          <p:nvPr/>
        </p:nvSpPr>
        <p:spPr>
          <a:xfrm>
            <a:off x="769261" y="2209800"/>
            <a:ext cx="5562399" cy="2209800"/>
          </a:xfrm>
          <a:prstGeom prst="round2DiagRect">
            <a:avLst/>
          </a:prstGeom>
          <a:solidFill>
            <a:srgbClr val="FFEFFD"/>
          </a:solidFill>
          <a:ln w="19050">
            <a:solidFill>
              <a:srgbClr val="B018A5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762000" y="2286000"/>
            <a:ext cx="5562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มาตรฐานการเรียนรู้/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ตัวชี้วัด</a:t>
            </a:r>
            <a:endParaRPr lang="th-TH" sz="1600" b="1" dirty="0" smtClean="0">
              <a:latin typeface="TH Sarabun New" pitchFamily="34" charset="-34"/>
              <a:ea typeface="Times New Roman"/>
              <a:cs typeface="TH Sarabun New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600" b="1" dirty="0" smtClean="0">
                <a:latin typeface="TH Sarabun New" pitchFamily="34" charset="-34"/>
                <a:ea typeface="Times New Roman"/>
                <a:cs typeface="TH Sarabun New" pitchFamily="34" charset="-34"/>
              </a:rPr>
              <a:t>สาระ</a:t>
            </a:r>
            <a:r>
              <a:rPr lang="th-TH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ที่</a:t>
            </a:r>
            <a:r>
              <a:rPr lang="en-US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 1 </a:t>
            </a:r>
            <a:r>
              <a:rPr lang="th-TH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สิ่งมีชีวิตกับกระบวนการ</a:t>
            </a:r>
            <a:r>
              <a:rPr lang="th-TH" sz="1600" b="1" dirty="0" smtClean="0">
                <a:latin typeface="TH Sarabun New" pitchFamily="34" charset="-34"/>
                <a:ea typeface="Times New Roman"/>
                <a:cs typeface="TH Sarabun New" pitchFamily="34" charset="-34"/>
              </a:rPr>
              <a:t>ดำรงชีวิต</a:t>
            </a:r>
            <a:endParaRPr lang="th-TH" sz="1600" dirty="0" smtClean="0">
              <a:latin typeface="TH Sarabun New" pitchFamily="34" charset="-34"/>
              <a:ea typeface="Times New Roman"/>
              <a:cs typeface="TH Sarabun New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600" dirty="0">
                <a:latin typeface="TH Sarabun New" pitchFamily="34" charset="-34"/>
                <a:ea typeface="AngsanaNew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ea typeface="AngsanaNew"/>
                <a:cs typeface="TH Sarabun New" pitchFamily="34" charset="-34"/>
              </a:rPr>
              <a:t>      มาตรฐาน </a:t>
            </a:r>
            <a:r>
              <a:rPr lang="th-TH" sz="1600" dirty="0">
                <a:latin typeface="TH Sarabun New" pitchFamily="34" charset="-34"/>
                <a:ea typeface="AngsanaNew"/>
                <a:cs typeface="TH Sarabun New" pitchFamily="34" charset="-34"/>
              </a:rPr>
              <a:t>ว</a:t>
            </a:r>
            <a:r>
              <a:rPr lang="en-US" sz="1600" dirty="0">
                <a:latin typeface="TH Sarabun New" pitchFamily="34" charset="-34"/>
                <a:ea typeface="AngsanaNew"/>
                <a:cs typeface="TH Sarabun New" pitchFamily="34" charset="-34"/>
              </a:rPr>
              <a:t> 1.1 </a:t>
            </a:r>
            <a:r>
              <a:rPr lang="th-TH" sz="1600" dirty="0">
                <a:latin typeface="TH Sarabun New" pitchFamily="34" charset="-34"/>
                <a:ea typeface="AngsanaNew"/>
                <a:cs typeface="TH Sarabun New" pitchFamily="34" charset="-34"/>
              </a:rPr>
              <a:t>เข้าใจหน่วยพื้นฐานของสิ่งมีชีวิต ความสัมพันธ์ของ</a:t>
            </a:r>
            <a:r>
              <a:rPr lang="th-TH" sz="1600" dirty="0" smtClean="0">
                <a:latin typeface="TH Sarabun New" pitchFamily="34" charset="-34"/>
                <a:ea typeface="AngsanaNew"/>
                <a:cs typeface="TH Sarabun New" pitchFamily="34" charset="-34"/>
              </a:rPr>
              <a:t>โครงสร้าง และ</a:t>
            </a:r>
            <a:r>
              <a:rPr lang="th-TH" sz="1600" dirty="0">
                <a:latin typeface="TH Sarabun New" pitchFamily="34" charset="-34"/>
                <a:ea typeface="AngsanaNew"/>
                <a:cs typeface="TH Sarabun New" pitchFamily="34" charset="-34"/>
              </a:rPr>
              <a:t>หน้าที่ของระบบต่างๆ ของสิ่งมีชีวิตที่ทำงานสัมพันธ์กัน มีกระบวนการสืบเสาะหาความรู้สื่อสารสิ่งที่เรียนรู้และนำความรู้ไปใช้ในการดำรงชีวิตของตนเองและดูแล</a:t>
            </a:r>
            <a:r>
              <a:rPr lang="th-TH" sz="1600" dirty="0" smtClean="0">
                <a:latin typeface="TH Sarabun New" pitchFamily="34" charset="-34"/>
                <a:ea typeface="AngsanaNew"/>
                <a:cs typeface="TH Sarabun New" pitchFamily="34" charset="-34"/>
              </a:rPr>
              <a:t>สิ่งมีชีวิต</a:t>
            </a:r>
          </a:p>
          <a:p>
            <a:r>
              <a:rPr lang="th-TH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มฐ </a:t>
            </a:r>
            <a:r>
              <a:rPr lang="th-TH" sz="1600" b="1" dirty="0" smtClean="0">
                <a:latin typeface="TH Sarabun New" pitchFamily="34" charset="-34"/>
                <a:ea typeface="Times New Roman"/>
                <a:cs typeface="TH Sarabun New" pitchFamily="34" charset="-34"/>
              </a:rPr>
              <a:t>ว</a:t>
            </a:r>
            <a:r>
              <a:rPr lang="en-US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 </a:t>
            </a:r>
            <a:r>
              <a:rPr lang="en-US" sz="1600" b="1" dirty="0" smtClean="0">
                <a:latin typeface="TH Sarabun New" pitchFamily="34" charset="-34"/>
                <a:ea typeface="Times New Roman"/>
                <a:cs typeface="TH Sarabun New" pitchFamily="34" charset="-34"/>
              </a:rPr>
              <a:t>1.1 </a:t>
            </a:r>
            <a:r>
              <a:rPr lang="th-TH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ม</a:t>
            </a:r>
            <a:r>
              <a:rPr lang="en-US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.1</a:t>
            </a:r>
            <a:r>
              <a:rPr lang="th-TH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/</a:t>
            </a:r>
            <a:r>
              <a:rPr lang="en-US" sz="1600" b="1" dirty="0">
                <a:latin typeface="TH Sarabun New" pitchFamily="34" charset="-34"/>
                <a:ea typeface="Times New Roman"/>
                <a:cs typeface="TH Sarabun New" pitchFamily="34" charset="-34"/>
              </a:rPr>
              <a:t>5  </a:t>
            </a:r>
          </a:p>
          <a:p>
            <a:r>
              <a:rPr lang="th-TH" sz="1600" dirty="0">
                <a:latin typeface="TH Sarabun New" pitchFamily="34" charset="-34"/>
                <a:ea typeface="Times New Roman"/>
                <a:cs typeface="TH Sarabun New" pitchFamily="34" charset="-34"/>
              </a:rPr>
              <a:t>      ทดลองหาปัจจัยบางประการที่จำเป็นต่อการสังเคราะห์ด้วยแสงของพืช และอธิบายว่าแสง      คลอโรฟิลล์ แก๊ส คาร์บอนไดออกไซด์ น้ำ </a:t>
            </a:r>
            <a:r>
              <a:rPr lang="th-TH" sz="1600" dirty="0" smtClean="0">
                <a:latin typeface="TH Sarabun New" pitchFamily="34" charset="-34"/>
                <a:ea typeface="Times New Roman"/>
                <a:cs typeface="TH Sarabun New" pitchFamily="34" charset="-34"/>
              </a:rPr>
              <a:t>เป็น</a:t>
            </a:r>
            <a:r>
              <a:rPr lang="th-TH" sz="1600" dirty="0">
                <a:latin typeface="TH Sarabun New" pitchFamily="34" charset="-34"/>
                <a:ea typeface="Times New Roman"/>
                <a:cs typeface="TH Sarabun New" pitchFamily="34" charset="-34"/>
              </a:rPr>
              <a:t>ปัจจัยที่จำเป็นต้องใช้ในการสังเคราะห์ด้วยแสง</a:t>
            </a:r>
            <a:endParaRPr lang="en-US" sz="1600" dirty="0">
              <a:effectLst/>
              <a:latin typeface="TH Sarabun New" pitchFamily="34" charset="-34"/>
              <a:ea typeface="Times New Roman"/>
              <a:cs typeface="TH Sarabun New" pitchFamily="34" charset="-34"/>
            </a:endParaRPr>
          </a:p>
        </p:txBody>
      </p:sp>
      <p:pic>
        <p:nvPicPr>
          <p:cNvPr id="1028" name="Picture 4" descr="C:\Users\TEACHER\Desktop\งานตกแต่ง\กรอบภาพสวยงาม\jpeg\krob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11201" y="-1303868"/>
            <a:ext cx="1076130" cy="566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94868" y="990600"/>
            <a:ext cx="41153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th-TH" sz="18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</a:t>
            </a:r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กิจกรรมการเรียนรู้วิทยาศาสตร์</a:t>
            </a:r>
          </a:p>
          <a:p>
            <a:pPr lvl="0" algn="ctr"/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ชุดที่ </a:t>
            </a:r>
            <a:r>
              <a:rPr lang="en-US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8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ปัจจัยที่จำเป็นต่อกระบวนการสังเคราะห์ด้วยแสงของพืช</a:t>
            </a:r>
          </a:p>
        </p:txBody>
      </p:sp>
      <p:sp>
        <p:nvSpPr>
          <p:cNvPr id="18" name="Round Diagonal Corner Rectangle 17"/>
          <p:cNvSpPr/>
          <p:nvPr/>
        </p:nvSpPr>
        <p:spPr>
          <a:xfrm>
            <a:off x="762000" y="4800600"/>
            <a:ext cx="5562399" cy="4495800"/>
          </a:xfrm>
          <a:prstGeom prst="round2DiagRect">
            <a:avLst/>
          </a:prstGeom>
          <a:solidFill>
            <a:srgbClr val="FFEFFD"/>
          </a:solidFill>
          <a:ln w="19050">
            <a:solidFill>
              <a:srgbClr val="B018A5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endParaRPr lang="th-TH" sz="1600" b="1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th-TH" sz="1600" b="1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th-TH" sz="1600" b="1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สาระ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การเรียนรู้</a:t>
            </a:r>
          </a:p>
          <a:p>
            <a:pPr lvl="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  แสง  คลอโรฟิลล์  แก๊สคาร์บอนไดออกไซด์  และน้ำ  เป็นปัจจัยที่จำเป็นต่อกระบวนการสังเคราะห์ด้วยแสงของ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พืช</a:t>
            </a:r>
          </a:p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สาระสำคัญ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     พืชเป็นสิ่งมีชีวิตที่สามารถสร้างอาหารได้เอง กระบวนการสร้างอาหารของพืชเรียกว่า  กระบวนการสังเคราะห์ด้วยแสงของพืช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แสง 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คลอโรฟิลล์ แก๊สคาร์บอนไดออกไซด์และน้ำ   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เป็นปัจจัยที่จำเป็นต่อกระบวนการสังเคราะห์ด้วยแสงของ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พืช</a:t>
            </a:r>
          </a:p>
          <a:p>
            <a:endParaRPr lang="th-TH" sz="1000" b="1" dirty="0" smtClean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จุดประสงค์การเรียนรู้</a:t>
            </a:r>
          </a:p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ด้านความรู้ (</a:t>
            </a:r>
            <a:r>
              <a:rPr lang="x-none" sz="1600" b="1">
                <a:latin typeface="TH Sarabun New" pitchFamily="34" charset="-34"/>
                <a:cs typeface="TH Sarabun New" pitchFamily="34" charset="-34"/>
              </a:rPr>
              <a:t>K)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en-US" sz="1600" dirty="0" smtClean="0">
                <a:latin typeface="TH Sarabun New" pitchFamily="34" charset="-34"/>
                <a:cs typeface="TH Sarabun New" pitchFamily="34" charset="-34"/>
              </a:rPr>
              <a:t>1.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อธิบาย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ว่าแสง คลอโรฟิลล์ แก๊สคาร์บอนไดออกไซด์ และน้ำ 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เป็นปัจจัยที่จำเป็นในกระบวน  </a:t>
            </a:r>
          </a:p>
          <a:p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  การสังเคราะห์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ด้วยแสงของพืชได้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ด้านทักษะกระบวนการ (</a:t>
            </a:r>
            <a:r>
              <a:rPr lang="x-none" sz="1600" b="1">
                <a:latin typeface="TH Sarabun New" pitchFamily="34" charset="-34"/>
                <a:cs typeface="TH Sarabun New" pitchFamily="34" charset="-34"/>
              </a:rPr>
              <a:t>P)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x-none" sz="1600" smtClean="0">
                <a:latin typeface="TH Sarabun New" pitchFamily="34" charset="-34"/>
                <a:cs typeface="TH Sarabun New" pitchFamily="34" charset="-34"/>
              </a:rPr>
              <a:t>2.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สามารถ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ทดลองหา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ปัจจัยที่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จำเป็นต่อกระบวนการสังเคราะห์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ด้วยแสง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ของ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พืชได้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ด้านเจตคติทางวิทยาศาสตร์ (</a:t>
            </a:r>
            <a:r>
              <a:rPr lang="x-none" sz="1600" b="1">
                <a:latin typeface="TH Sarabun New" pitchFamily="34" charset="-34"/>
                <a:cs typeface="TH Sarabun New" pitchFamily="34" charset="-34"/>
              </a:rPr>
              <a:t>A)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x-none" sz="1600" smtClean="0">
                <a:latin typeface="TH Sarabun New" pitchFamily="34" charset="-34"/>
                <a:cs typeface="TH Sarabun New" pitchFamily="34" charset="-34"/>
              </a:rPr>
              <a:t>3.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มี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ความสนใจใฝ่รู้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r>
              <a:rPr lang="x-none" sz="1600" smtClean="0">
                <a:latin typeface="TH Sarabun New" pitchFamily="34" charset="-34"/>
                <a:cs typeface="TH Sarabun New" pitchFamily="34" charset="-34"/>
              </a:rPr>
              <a:t>4.</a:t>
            </a:r>
            <a:r>
              <a:rPr lang="th-TH" sz="1600" dirty="0" smtClean="0">
                <a:latin typeface="TH Sarabun New" pitchFamily="34" charset="-34"/>
                <a:cs typeface="TH Sarabun New" pitchFamily="34" charset="-34"/>
              </a:rPr>
              <a:t>มี</a:t>
            </a:r>
            <a:r>
              <a:rPr lang="th-TH" sz="1600" dirty="0">
                <a:latin typeface="TH Sarabun New" pitchFamily="34" charset="-34"/>
                <a:cs typeface="TH Sarabun New" pitchFamily="34" charset="-34"/>
              </a:rPr>
              <a:t>ความมุ่งมั่นในการทำงาน</a:t>
            </a:r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endParaRPr lang="en-US" sz="1600" dirty="0"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endParaRPr lang="en-US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17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EACHER\Desktop\งานตกแต่ง\กรอบภาพสวยงาม\jpeg\krob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62001"/>
            <a:ext cx="3962400" cy="68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18402" y="885825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800" b="1" dirty="0" smtClean="0">
                <a:latin typeface="TH Sarabun New" pitchFamily="34" charset="-34"/>
                <a:cs typeface="TH Sarabun New" pitchFamily="34" charset="-34"/>
              </a:rPr>
              <a:t>ขั้นตอนการใช้ชุดกิจกรรมการเรียนรู้วิทยาศาสตร์</a:t>
            </a:r>
            <a:endParaRPr lang="th-TH" sz="1800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2133600" y="1771650"/>
            <a:ext cx="3124200" cy="533400"/>
          </a:xfrm>
          <a:prstGeom prst="round2DiagRect">
            <a:avLst/>
          </a:prstGeom>
          <a:solidFill>
            <a:srgbClr val="DAF8FE"/>
          </a:solidFill>
          <a:ln w="1905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ศึกษาคู่มือการใช้ชุดกิจกรรมการเรียนรู้วิทยาศาสตร์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7" name="Round Diagonal Corner Rectangle 16"/>
          <p:cNvSpPr/>
          <p:nvPr/>
        </p:nvSpPr>
        <p:spPr>
          <a:xfrm>
            <a:off x="2840254" y="2743200"/>
            <a:ext cx="1524000" cy="457200"/>
          </a:xfrm>
          <a:prstGeom prst="round2DiagRect">
            <a:avLst/>
          </a:prstGeom>
          <a:solidFill>
            <a:srgbClr val="DAF8FE"/>
          </a:solidFill>
          <a:ln w="19050">
            <a:solidFill>
              <a:srgbClr val="00B05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ทดสอบก่อนเรียน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19" name="Round Diagonal Corner Rectangle 18"/>
          <p:cNvSpPr/>
          <p:nvPr/>
        </p:nvSpPr>
        <p:spPr>
          <a:xfrm>
            <a:off x="2018402" y="8458200"/>
            <a:ext cx="2971800" cy="533400"/>
          </a:xfrm>
          <a:prstGeom prst="round2DiagRect">
            <a:avLst/>
          </a:prstGeom>
          <a:solidFill>
            <a:srgbClr val="DAF8FE"/>
          </a:solidFill>
          <a:ln w="1905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ศึกษาชุดกิจกรรมการเรียนรู้วิทยาศาสตร์  ชุดที่ </a:t>
            </a:r>
            <a:r>
              <a:rPr lang="en-US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2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0" name="Round Diagonal Corner Rectangle 19"/>
          <p:cNvSpPr/>
          <p:nvPr/>
        </p:nvSpPr>
        <p:spPr>
          <a:xfrm>
            <a:off x="2742301" y="7391400"/>
            <a:ext cx="1524000" cy="457200"/>
          </a:xfrm>
          <a:prstGeom prst="round2DiagRect">
            <a:avLst/>
          </a:prstGeom>
          <a:solidFill>
            <a:srgbClr val="DAF8FE"/>
          </a:solidFill>
          <a:ln w="19050">
            <a:solidFill>
              <a:srgbClr val="00B05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 New" pitchFamily="34" charset="-34"/>
                <a:cs typeface="TH Sarabun New" pitchFamily="34" charset="-34"/>
              </a:rPr>
              <a:t>ทดสอบหลังเรียน</a:t>
            </a:r>
            <a:endParaRPr lang="th-TH" sz="1600" b="1" dirty="0">
              <a:solidFill>
                <a:schemeClr val="tx1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470710" y="2438400"/>
            <a:ext cx="282141" cy="228600"/>
          </a:xfrm>
          <a:prstGeom prst="downArrow">
            <a:avLst/>
          </a:prstGeom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Down Arrow 20"/>
          <p:cNvSpPr/>
          <p:nvPr/>
        </p:nvSpPr>
        <p:spPr>
          <a:xfrm>
            <a:off x="3449855" y="3276600"/>
            <a:ext cx="282141" cy="228600"/>
          </a:xfrm>
          <a:prstGeom prst="downArrow">
            <a:avLst/>
          </a:prstGeom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Down Arrow 21"/>
          <p:cNvSpPr/>
          <p:nvPr/>
        </p:nvSpPr>
        <p:spPr>
          <a:xfrm>
            <a:off x="3369542" y="8077200"/>
            <a:ext cx="282141" cy="228600"/>
          </a:xfrm>
          <a:prstGeom prst="downArrow">
            <a:avLst/>
          </a:prstGeom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Down Arrow 22"/>
          <p:cNvSpPr/>
          <p:nvPr/>
        </p:nvSpPr>
        <p:spPr>
          <a:xfrm>
            <a:off x="3369542" y="7010400"/>
            <a:ext cx="282141" cy="228600"/>
          </a:xfrm>
          <a:prstGeom prst="downArrow">
            <a:avLst/>
          </a:prstGeom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4" name="Straight Connector 23"/>
          <p:cNvCxnSpPr/>
          <p:nvPr/>
        </p:nvCxnSpPr>
        <p:spPr>
          <a:xfrm>
            <a:off x="4267200" y="7716886"/>
            <a:ext cx="2209800" cy="10880"/>
          </a:xfrm>
          <a:prstGeom prst="line">
            <a:avLst/>
          </a:prstGeom>
          <a:ln w="38100"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477000" y="4800600"/>
            <a:ext cx="0" cy="2916286"/>
          </a:xfrm>
          <a:prstGeom prst="line">
            <a:avLst/>
          </a:prstGeom>
          <a:ln w="38100">
            <a:solidFill>
              <a:srgbClr val="FF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343400" y="7357646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C00000"/>
                </a:solidFill>
                <a:latin typeface="TH Sarabun New" pitchFamily="34" charset="-34"/>
                <a:cs typeface="TH Sarabun New" pitchFamily="34" charset="-34"/>
              </a:rPr>
              <a:t>ไม่ผ่านเกณฑ์</a:t>
            </a:r>
            <a:endParaRPr lang="th-TH" sz="1600" b="1" dirty="0">
              <a:solidFill>
                <a:srgbClr val="C0000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33800" y="8119646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C00000"/>
                </a:solidFill>
                <a:latin typeface="TH Sarabun New" pitchFamily="34" charset="-34"/>
                <a:cs typeface="TH Sarabun New" pitchFamily="34" charset="-34"/>
              </a:rPr>
              <a:t>ผ่านเกณฑ์</a:t>
            </a:r>
            <a:endParaRPr lang="th-TH" sz="1600" b="1" dirty="0">
              <a:solidFill>
                <a:srgbClr val="C0000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1" name="Round Diagonal Corner Rectangle 30"/>
          <p:cNvSpPr/>
          <p:nvPr/>
        </p:nvSpPr>
        <p:spPr>
          <a:xfrm>
            <a:off x="838199" y="3657600"/>
            <a:ext cx="5486401" cy="3124200"/>
          </a:xfrm>
          <a:prstGeom prst="round2DiagRect">
            <a:avLst/>
          </a:prstGeom>
          <a:solidFill>
            <a:srgbClr val="DAF8FE"/>
          </a:solidFill>
          <a:ln w="19050">
            <a:solidFill>
              <a:srgbClr val="00B05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th-TH" sz="1600" b="1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 algn="ctr"/>
            <a:endParaRPr lang="th-TH" sz="1600" b="1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/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ให้นักเรียนปฎิบัติ</a:t>
            </a:r>
            <a:r>
              <a:rPr lang="th-TH" sz="1600" b="1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กิจกรรมตามขั้นตอน</a:t>
            </a:r>
            <a:r>
              <a:rPr lang="th-TH" sz="1600" b="1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ดังนี้</a:t>
            </a:r>
            <a:endParaRPr lang="en-US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1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ศึกษากิจกรรม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1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คลอโรฟิลล์กับกระบวนการสังเคราะห์ด้วยแสงของ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พืช</a:t>
            </a: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2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ปฏิบัติ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กิจกรรมตามใบกิจกรรมที่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พร้อมตรวจคำตอบจากแนวคำตอบ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3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ศึกษากิจกรรม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2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แสงกับกระบวนการสังเคราะห์ด้วยแสงของพืช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ปฏิบัติ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กิจกรรมตามใบกิจกรรมที่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2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พร้อมตรวจคำตอบจากแนวคำตอบกิจกรรม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5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ศึกษากิจกรรม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ที่ 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3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ทดลอง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แก๊สคาร์บอนไดออกไซด์กับกระบวนการสังเคราะห์ด้วยแสงของ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พืช</a:t>
            </a:r>
          </a:p>
          <a:p>
            <a:pPr lvl="0"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6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ปฏิบัติ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กิจกรรมตามใบกิจกรรมที่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พร้อมตรวจคำตอบจากแนวคำตอบกิจกรรม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7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ศึกษากิจกรรม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4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 ใบ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ความรู้ เรื่อง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ปัจจัยที่จำเป็นต่อกระบวนการสังเคราะห์ด้วย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แสงของพืช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>
              <a:lnSpc>
                <a:spcPct val="115000"/>
              </a:lnSpc>
            </a:pP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8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.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ปฏิบัติ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กิจกรรมตามใบกิจกรรมที่ </a:t>
            </a:r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</a:t>
            </a:r>
            <a:r>
              <a:rPr lang="en-US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พร้อมตรวจคำตอบจากแนวคำตอบกิจกรรม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ea typeface="Calibri"/>
                <a:cs typeface="TH Sarabun New" pitchFamily="34" charset="-34"/>
              </a:rPr>
              <a:t> 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ea typeface="Calibri"/>
              <a:cs typeface="TH Sarabun New" pitchFamily="34" charset="-34"/>
            </a:endParaRPr>
          </a:p>
          <a:p>
            <a:pPr lvl="0"/>
            <a:endParaRPr lang="th-TH" sz="1600" b="1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lvl="0" algn="ctr"/>
            <a:endParaRPr lang="th-TH" sz="1600" b="1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172200" y="4800600"/>
            <a:ext cx="304800" cy="0"/>
          </a:xfrm>
          <a:prstGeom prst="straightConnector1">
            <a:avLst/>
          </a:prstGeom>
          <a:ln w="38100">
            <a:solidFill>
              <a:srgbClr val="FF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5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058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1" y="3293269"/>
            <a:ext cx="518753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คำชี้แจง   ให้นักเรียนเลือกคำตอบที่ถูกต้องเพียงคำตอบเดียว</a:t>
            </a:r>
          </a:p>
          <a:p>
            <a:endParaRPr lang="en-US" sz="1000" dirty="0" smtClean="0"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1.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การสร้างอาหารของพืชไม่จำเป็นต้องใช้ปัจจัยในข้อใด</a:t>
            </a:r>
          </a:p>
          <a:p>
            <a:pPr marL="342900" lvl="0" indent="-34290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ก. น้ำ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ข. แสงสว่าง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ค.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ก๊าซออกซิเจน	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ง. ก๊าซ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คาร์บอนไดออกไซด์</a:t>
            </a:r>
          </a:p>
          <a:p>
            <a:pPr marL="342900" lvl="0" indent="-34290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2.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การสังเคราะห์ด้วยแสงของพืชจะเกิดขึ้นในช่วงเวลาใด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เฉพาะ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กลางวัน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เฉพาะกลางคืน    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ค. ทั้งกลางวันและกลางคืน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ง.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ตลอดเวลาที่มีแสงสว่าง</a:t>
            </a:r>
          </a:p>
          <a:p>
            <a:pPr marL="342900" lvl="0" indent="-34290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3.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การสร้างอาหารของพืชจะมีการเปลี่ยนรูปพลังงานอย่างไร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พลังงานแสงเป็นพลังงานเคมี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พลังงานแสงเป็นพลังงานความร้อน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พลังงานความร้อนเป็นพลังงานเคมี	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ง.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พลังงานความร้อนเป็นพลังงานกล</a:t>
            </a:r>
          </a:p>
          <a:p>
            <a:pPr marL="342900" lvl="0" indent="-342900"/>
            <a:r>
              <a:rPr lang="en-US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4.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เหตุใดจึงต้องนำใบพืชไปแช่ใน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แอลกอฮอล์แล้วผ่านความร้อนจากน้ำก่อนที่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จะทดสอบ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ด้วย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สารละลาย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ไอโอดีน</a:t>
            </a: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ก. เพื่อสกัดคลอโรฟีลล์ออกมา </a:t>
            </a:r>
            <a:endParaRPr lang="th-TH" sz="1600" dirty="0" smtClean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ข. 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เพื่อสกัดแป้งที่สะสมอยู่ภายในเซลล์</a:t>
            </a:r>
          </a:p>
          <a:p>
            <a:pPr marL="34290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ค. 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เพื่อ</a:t>
            </a:r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ทำให้เซลล์คงรูปไม่เปลี่ยนสภาพไปจาก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เดิม</a:t>
            </a:r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pPr marL="342900" lvl="0" indent="-342900"/>
            <a:r>
              <a:rPr lang="th-TH" sz="1600" dirty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    ง. เพื่อฆ่าเชื้อโรค ซึ่งอาจจะทำให้ผลการทดสอบ</a:t>
            </a:r>
            <a:r>
              <a:rPr lang="th-TH" sz="1600" dirty="0" smtClean="0">
                <a:solidFill>
                  <a:prstClr val="black"/>
                </a:solidFill>
                <a:latin typeface="TH Sarabun New" pitchFamily="34" charset="-34"/>
                <a:cs typeface="TH Sarabun New" pitchFamily="34" charset="-34"/>
              </a:rPr>
              <a:t>ผิดพลาด</a:t>
            </a:r>
          </a:p>
          <a:p>
            <a:pPr marL="342900" lvl="0" indent="-342900"/>
            <a:endParaRPr lang="th-TH" sz="1600" dirty="0">
              <a:solidFill>
                <a:prstClr val="black"/>
              </a:solidFill>
              <a:latin typeface="TH Sarabun New" pitchFamily="34" charset="-34"/>
              <a:cs typeface="TH Sarabun New" pitchFamily="34" charset="-34"/>
            </a:endParaRPr>
          </a:p>
          <a:p>
            <a:endParaRPr lang="th-TH" sz="1600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524000" y="1219200"/>
            <a:ext cx="4191000" cy="1524000"/>
          </a:xfrm>
          <a:prstGeom prst="roundRect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TextBox 16"/>
          <p:cNvSpPr txBox="1"/>
          <p:nvPr/>
        </p:nvSpPr>
        <p:spPr>
          <a:xfrm>
            <a:off x="1676400" y="1343561"/>
            <a:ext cx="3819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แบบทดสอบก่อนเรียน </a:t>
            </a: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ปัจจัยที่จำเป็นต่อกระบวนการสังเคราะห์ด้วยแสงของพืช </a:t>
            </a: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กลุ่ม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สาระการเรียนรู้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วิทยาศาสตร์    ชั้น</a:t>
            </a:r>
            <a:r>
              <a:rPr lang="th-TH" sz="1600" b="1" dirty="0">
                <a:latin typeface="TH Sarabun New" pitchFamily="34" charset="-34"/>
                <a:cs typeface="TH Sarabun New" pitchFamily="34" charset="-34"/>
              </a:rPr>
              <a:t>มัธยมศึกษาปีที่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</a:t>
            </a:r>
            <a:endParaRPr lang="th-TH" sz="1600" b="1" dirty="0" smtClean="0">
              <a:latin typeface="TH Sarabun New" pitchFamily="34" charset="-34"/>
              <a:cs typeface="TH Sarabun New" pitchFamily="34" charset="-34"/>
            </a:endParaRPr>
          </a:p>
          <a:p>
            <a:pPr algn="ctr"/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จำนวน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  ข้อ     คะแนนเต็ม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คะแนน    เวลา </a:t>
            </a:r>
            <a:r>
              <a:rPr lang="en-US" sz="1600" b="1" dirty="0" smtClean="0">
                <a:latin typeface="TH Sarabun New" pitchFamily="34" charset="-34"/>
                <a:cs typeface="TH Sarabun New" pitchFamily="34" charset="-34"/>
              </a:rPr>
              <a:t>15 </a:t>
            </a:r>
            <a:r>
              <a:rPr lang="th-TH" sz="1600" b="1" dirty="0" smtClean="0">
                <a:latin typeface="TH Sarabun New" pitchFamily="34" charset="-34"/>
                <a:cs typeface="TH Sarabun New" pitchFamily="34" charset="-34"/>
              </a:rPr>
              <a:t>นาที</a:t>
            </a:r>
          </a:p>
        </p:txBody>
      </p:sp>
      <p:sp>
        <p:nvSpPr>
          <p:cNvPr id="5" name="Rectangle 4"/>
          <p:cNvSpPr/>
          <p:nvPr/>
        </p:nvSpPr>
        <p:spPr>
          <a:xfrm>
            <a:off x="6400800" y="304801"/>
            <a:ext cx="380998" cy="304799"/>
          </a:xfrm>
          <a:prstGeom prst="rect">
            <a:avLst/>
          </a:prstGeom>
          <a:solidFill>
            <a:srgbClr val="FF6699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H Sarabun New" pitchFamily="34" charset="-34"/>
                <a:cs typeface="TH Sarabun New" pitchFamily="34" charset="-34"/>
              </a:rPr>
              <a:t>6</a:t>
            </a:r>
            <a:endParaRPr lang="th-TH" sz="2000" b="1" dirty="0">
              <a:solidFill>
                <a:srgbClr val="002060"/>
              </a:solidFill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304800"/>
            <a:ext cx="5090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ชุดกิจกรรมการเรียนรู้วิทยาศาสตร์ ชุดที่ </a:t>
            </a:r>
            <a:r>
              <a:rPr lang="en-US" sz="1400" b="1" dirty="0" smtClean="0">
                <a:latin typeface="TH Sarabun New" pitchFamily="34" charset="-34"/>
                <a:cs typeface="TH Sarabun New" pitchFamily="34" charset="-34"/>
              </a:rPr>
              <a:t>1 </a:t>
            </a:r>
            <a:r>
              <a:rPr lang="th-TH" sz="1400" b="1" dirty="0" smtClean="0">
                <a:latin typeface="TH Sarabun New" pitchFamily="34" charset="-34"/>
                <a:cs typeface="TH Sarabun New" pitchFamily="34" charset="-34"/>
              </a:rPr>
              <a:t>ปัจจัย</a:t>
            </a:r>
            <a:r>
              <a:rPr lang="th-TH" sz="1400" b="1" dirty="0">
                <a:latin typeface="TH Sarabun New" pitchFamily="34" charset="-34"/>
                <a:cs typeface="TH Sarabun New" pitchFamily="34" charset="-34"/>
              </a:rPr>
              <a:t>ที่จำเป็นต่อกระบวนการสังเคราะห์ด้วยแสงของ</a:t>
            </a:r>
            <a:r>
              <a:rPr lang="th-TH" sz="1200" b="1" dirty="0">
                <a:latin typeface="TH Sarabun New" pitchFamily="34" charset="-34"/>
                <a:cs typeface="TH Sarabun New" pitchFamily="34" charset="-34"/>
              </a:rPr>
              <a:t>พืช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372600"/>
            <a:ext cx="7239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9717087"/>
            <a:ext cx="13970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47" y="9717086"/>
            <a:ext cx="10668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0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8053</TotalTime>
  <Words>4587</Words>
  <Application>Microsoft Office PowerPoint</Application>
  <PresentationFormat>A4 Paper (210x297 mm)</PresentationFormat>
  <Paragraphs>734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ชุดกิจกรรมที่ 1 เรื่อง การสร้างอาหารของพืช</dc:title>
  <dc:creator>TEACHER</dc:creator>
  <cp:lastModifiedBy>TEACHER</cp:lastModifiedBy>
  <cp:revision>557</cp:revision>
  <cp:lastPrinted>2013-05-16T03:58:02Z</cp:lastPrinted>
  <dcterms:created xsi:type="dcterms:W3CDTF">2012-07-29T08:16:14Z</dcterms:created>
  <dcterms:modified xsi:type="dcterms:W3CDTF">2013-05-17T09:27:54Z</dcterms:modified>
</cp:coreProperties>
</file>